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14" r:id="rId4"/>
    <p:sldMasterId id="2147483726" r:id="rId5"/>
  </p:sldMasterIdLst>
  <p:notesMasterIdLst>
    <p:notesMasterId r:id="rId84"/>
  </p:notesMasterIdLst>
  <p:sldIdLst>
    <p:sldId id="2106" r:id="rId6"/>
    <p:sldId id="256" r:id="rId7"/>
    <p:sldId id="2002" r:id="rId8"/>
    <p:sldId id="262" r:id="rId9"/>
    <p:sldId id="313" r:id="rId10"/>
    <p:sldId id="315" r:id="rId11"/>
    <p:sldId id="317" r:id="rId12"/>
    <p:sldId id="267" r:id="rId13"/>
    <p:sldId id="299" r:id="rId14"/>
    <p:sldId id="300" r:id="rId15"/>
    <p:sldId id="1313" r:id="rId16"/>
    <p:sldId id="2006" r:id="rId17"/>
    <p:sldId id="2004" r:id="rId18"/>
    <p:sldId id="1967" r:id="rId19"/>
    <p:sldId id="1971" r:id="rId20"/>
    <p:sldId id="1970" r:id="rId21"/>
    <p:sldId id="1972" r:id="rId22"/>
    <p:sldId id="1974" r:id="rId23"/>
    <p:sldId id="1976" r:id="rId24"/>
    <p:sldId id="1977" r:id="rId25"/>
    <p:sldId id="1979" r:id="rId26"/>
    <p:sldId id="1980" r:id="rId27"/>
    <p:sldId id="1982" r:id="rId28"/>
    <p:sldId id="1989" r:id="rId29"/>
    <p:sldId id="1983" r:id="rId30"/>
    <p:sldId id="1992" r:id="rId31"/>
    <p:sldId id="2040" r:id="rId32"/>
    <p:sldId id="2003" r:id="rId33"/>
    <p:sldId id="1312" r:id="rId34"/>
    <p:sldId id="2041" r:id="rId35"/>
    <p:sldId id="2033" r:id="rId36"/>
    <p:sldId id="1806" r:id="rId37"/>
    <p:sldId id="1876" r:id="rId38"/>
    <p:sldId id="1807" r:id="rId39"/>
    <p:sldId id="2037" r:id="rId40"/>
    <p:sldId id="2031" r:id="rId41"/>
    <p:sldId id="1809" r:id="rId42"/>
    <p:sldId id="1877" r:id="rId43"/>
    <p:sldId id="1878" r:id="rId44"/>
    <p:sldId id="1803" r:id="rId45"/>
    <p:sldId id="1804" r:id="rId46"/>
    <p:sldId id="2034" r:id="rId47"/>
    <p:sldId id="2042" r:id="rId48"/>
    <p:sldId id="2035" r:id="rId49"/>
    <p:sldId id="1814" r:id="rId50"/>
    <p:sldId id="1815" r:id="rId51"/>
    <p:sldId id="2043" r:id="rId52"/>
    <p:sldId id="1944" r:id="rId53"/>
    <p:sldId id="1820" r:id="rId54"/>
    <p:sldId id="1910" r:id="rId55"/>
    <p:sldId id="1911" r:id="rId56"/>
    <p:sldId id="1912" r:id="rId57"/>
    <p:sldId id="1908" r:id="rId58"/>
    <p:sldId id="2044" r:id="rId59"/>
    <p:sldId id="2045" r:id="rId60"/>
    <p:sldId id="270" r:id="rId61"/>
    <p:sldId id="337" r:id="rId62"/>
    <p:sldId id="272" r:id="rId63"/>
    <p:sldId id="334" r:id="rId64"/>
    <p:sldId id="357" r:id="rId65"/>
    <p:sldId id="321" r:id="rId66"/>
    <p:sldId id="280" r:id="rId67"/>
    <p:sldId id="333" r:id="rId68"/>
    <p:sldId id="329" r:id="rId69"/>
    <p:sldId id="322" r:id="rId70"/>
    <p:sldId id="320" r:id="rId71"/>
    <p:sldId id="282" r:id="rId72"/>
    <p:sldId id="284" r:id="rId73"/>
    <p:sldId id="2046" r:id="rId74"/>
    <p:sldId id="285" r:id="rId75"/>
    <p:sldId id="286" r:id="rId76"/>
    <p:sldId id="361" r:id="rId77"/>
    <p:sldId id="355" r:id="rId78"/>
    <p:sldId id="309" r:id="rId79"/>
    <p:sldId id="349" r:id="rId80"/>
    <p:sldId id="352" r:id="rId81"/>
    <p:sldId id="344" r:id="rId82"/>
    <p:sldId id="345" r:id="rId8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00F"/>
    <a:srgbClr val="C8C8C8"/>
    <a:srgbClr val="B3B3B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91" autoAdjust="0"/>
    <p:restoredTop sz="94626" autoAdjust="0"/>
  </p:normalViewPr>
  <p:slideViewPr>
    <p:cSldViewPr snapToGrid="0">
      <p:cViewPr varScale="1">
        <p:scale>
          <a:sx n="117" d="100"/>
          <a:sy n="117" d="100"/>
        </p:scale>
        <p:origin x="200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1" d="100"/>
        <a:sy n="141" d="100"/>
      </p:scale>
      <p:origin x="0" y="147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openxmlformats.org/officeDocument/2006/relationships/slide" Target="slides/slide72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theme" Target="theme/theme1.xml"/><Relationship Id="rId61" Type="http://schemas.openxmlformats.org/officeDocument/2006/relationships/slide" Target="slides/slide56.xml"/><Relationship Id="rId82" Type="http://schemas.openxmlformats.org/officeDocument/2006/relationships/slide" Target="slides/slide77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10/1/21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5448" indent="0">
              <a:lnSpc>
                <a:spcPct val="110000"/>
              </a:lnSpc>
              <a:buNone/>
            </a:pPr>
            <a:endParaRPr lang="en-CA" b="1" dirty="0"/>
          </a:p>
          <a:p>
            <a:pPr lvl="1">
              <a:lnSpc>
                <a:spcPct val="110000"/>
              </a:lnSpc>
            </a:pPr>
            <a:endParaRPr lang="en-CA" sz="500" dirty="0"/>
          </a:p>
          <a:p>
            <a:pPr marL="155448" indent="0" algn="just">
              <a:lnSpc>
                <a:spcPct val="110000"/>
              </a:lnSpc>
              <a:buNone/>
            </a:pPr>
            <a:r>
              <a:rPr lang="en-CA" dirty="0"/>
              <a:t>t.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530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-228600"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indent="-228600"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marL="155448" indent="0" algn="just">
              <a:lnSpc>
                <a:spcPct val="100000"/>
              </a:lnSpc>
              <a:buNone/>
            </a:pPr>
            <a:endParaRPr lang="en-CA" sz="100" dirty="0">
              <a:latin typeface="Dagny OT" panose="020B0504020201020104" pitchFamily="34" charset="77"/>
            </a:endParaRPr>
          </a:p>
          <a:p>
            <a:pPr marL="155448" indent="0" algn="just">
              <a:lnSpc>
                <a:spcPct val="100000"/>
              </a:lnSpc>
              <a:buNone/>
            </a:pPr>
            <a:r>
              <a:rPr lang="en-CA" sz="1200" dirty="0">
                <a:latin typeface="Dagny OT" panose="020B0504020201020104" pitchFamily="34" charset="77"/>
              </a:rPr>
              <a:t>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E4137-9C57-4BE7-8509-9D67AAFC4A5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156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7716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0145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0491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07726" y="1189177"/>
            <a:ext cx="11015036" cy="1985641"/>
          </a:xfr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0" indent="0">
              <a:buFontTx/>
              <a:buNone/>
              <a:defRPr sz="1961">
                <a:solidFill>
                  <a:schemeClr val="tx1">
                    <a:lumMod val="75000"/>
                  </a:schemeClr>
                </a:solidFill>
              </a:defRPr>
            </a:lvl2pPr>
            <a:lvl3pPr marL="224097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448193" indent="0">
              <a:buNone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672290" indent="0">
              <a:buNone/>
              <a:defRPr b="0" i="0">
                <a:solidFill>
                  <a:schemeClr val="tx1">
                    <a:lumMod val="75000"/>
                  </a:schemeClr>
                </a:solidFill>
                <a:latin typeface="Dagny OT" panose="020B0504020201020104" pitchFamily="34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853985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988A18B-8B08-49D2-8EDD-D63CF2B03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037" y="440515"/>
            <a:ext cx="9153078" cy="5486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68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612-8F92-084D-9D30-517C90C91A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8969" y="5106692"/>
            <a:ext cx="9794929" cy="1751308"/>
          </a:xfrm>
        </p:spPr>
        <p:txBody>
          <a:bodyPr anchor="ctr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4851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996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54253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94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070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71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27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424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Background Shape">
            <a:extLst>
              <a:ext uri="{FF2B5EF4-FFF2-40B4-BE49-F238E27FC236}">
                <a16:creationId xmlns:a16="http://schemas.microsoft.com/office/drawing/2014/main" id="{C1175DDE-0BA3-1445-B285-36CEB79A683A}"/>
              </a:ext>
            </a:extLst>
          </p:cNvPr>
          <p:cNvSpPr/>
          <p:nvPr userDrawn="1"/>
        </p:nvSpPr>
        <p:spPr>
          <a:xfrm>
            <a:off x="0" y="-153514"/>
            <a:ext cx="5303520" cy="70111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422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2078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658" r:id="rId12"/>
    <p:sldLayoutId id="2147483659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A3DF376-B4FF-5543-960F-F686084ADA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9144" y="0"/>
            <a:ext cx="12210288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3F7D27-B471-6B40-B5CD-78D2C34ED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60" y="5115355"/>
            <a:ext cx="10128649" cy="17426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46A237-7DD4-5141-91E0-66F35245CB5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84909" y="248181"/>
            <a:ext cx="1314462" cy="3092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49E0A28-733F-D649-99B9-77161866D23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56260" y="377050"/>
            <a:ext cx="2190770" cy="18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858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/>
          </a:solidFill>
          <a:latin typeface="Avenir Next" panose="020B05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ired.com/story/the-exaggerated-promise-of-data-mining/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pboily@uottawa.ca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B20AA-D14E-5944-97E0-BB014EB91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682958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DECAYS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7225862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ages over time – it has a </a:t>
            </a:r>
            <a:r>
              <a:rPr lang="en-US" sz="2400" b="1" dirty="0">
                <a:latin typeface="Dagny OT" panose="020B0504020201020104" pitchFamily="34" charset="77"/>
              </a:rPr>
              <a:t>shelf life</a:t>
            </a:r>
            <a:r>
              <a:rPr lang="en-US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use the phrase “rotten data” or “decaying data”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literally</a:t>
            </a:r>
            <a:r>
              <a:rPr lang="en-US" i="0" dirty="0">
                <a:latin typeface="Dagny OT" panose="020B0504020201020104" pitchFamily="34" charset="77"/>
              </a:rPr>
              <a:t> – the data storage medium might decay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metaphorically</a:t>
            </a:r>
            <a:r>
              <a:rPr lang="en-US" i="0" dirty="0">
                <a:latin typeface="Dagny OT" panose="020B0504020201020104" pitchFamily="34" charset="77"/>
              </a:rPr>
              <a:t> – when the data no longer accurately </a:t>
            </a:r>
            <a:r>
              <a:rPr lang="en-US" b="1" i="0" dirty="0">
                <a:latin typeface="Dagny OT" panose="020B0504020201020104" pitchFamily="34" charset="77"/>
              </a:rPr>
              <a:t>represents</a:t>
            </a:r>
            <a:r>
              <a:rPr lang="en-US" i="0" dirty="0">
                <a:latin typeface="Dagny OT" panose="020B0504020201020104" pitchFamily="34" charset="77"/>
              </a:rPr>
              <a:t> the relevant objects and relationships or even when those objects no longer exist in the same way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must be kept ‘fresh’ and ‘current’, not ‘stale’ (context and model dependent!)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6731" y="2044626"/>
            <a:ext cx="2933269" cy="391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93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THEORY </a:t>
            </a:r>
            <a:br>
              <a:rPr lang="en-US" dirty="0"/>
            </a:br>
            <a:r>
              <a:rPr lang="en-US" dirty="0"/>
              <a:t>AND STUDY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D77A0E-B5AC-3D4C-A4AA-648E57062BBB}"/>
              </a:ext>
            </a:extLst>
          </p:cNvPr>
          <p:cNvSpPr/>
          <p:nvPr/>
        </p:nvSpPr>
        <p:spPr>
          <a:xfrm>
            <a:off x="119668" y="5473005"/>
            <a:ext cx="295986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“The latest survey shows that 3 out of 4 people make up 75% of the population”</a:t>
            </a:r>
          </a:p>
          <a:p>
            <a:pPr algn="r"/>
            <a:endParaRPr lang="en-US" sz="1400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r"/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D. Letterman</a:t>
            </a:r>
            <a:endParaRPr lang="en-US" sz="1400" i="1" dirty="0">
              <a:solidFill>
                <a:schemeClr val="tx2"/>
              </a:solidFill>
              <a:latin typeface="Dagny OT" panose="020B0504020201020104" pitchFamily="34" charset="77"/>
              <a:ea typeface="Helvetica Light" charset="0"/>
              <a:cs typeface="Helvetica Light" charset="0"/>
            </a:endParaRPr>
          </a:p>
          <a:p>
            <a:pPr algn="r"/>
            <a:endParaRPr lang="en-US" sz="2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55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6068B5-BAC8-4EB5-A514-00DCF2BC34B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45930" y="1716088"/>
            <a:ext cx="10930759" cy="4140200"/>
          </a:xfrm>
        </p:spPr>
        <p:txBody>
          <a:bodyPr>
            <a:normAutofit/>
          </a:bodyPr>
          <a:lstStyle/>
          <a:p>
            <a:pPr marL="0" indent="0" algn="ctr" fontAlgn="base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“</a:t>
            </a:r>
            <a:r>
              <a:rPr lang="en-US" sz="2400" dirty="0">
                <a:latin typeface="Dagny OT" panose="020B0504020201020104" pitchFamily="34" charset="77"/>
              </a:rPr>
              <a:t>A Dartmouth graduate student used an MRI machine to study the brain activity of a salmon as it was shown photographs and asked questions. The most interesting thing about the study was not that a salmon was studied, but that the </a:t>
            </a:r>
            <a:r>
              <a:rPr lang="en-US" sz="2400" b="1" dirty="0">
                <a:latin typeface="Dagny OT" panose="020B0504020201020104" pitchFamily="34" charset="77"/>
              </a:rPr>
              <a:t>salmon was dead</a:t>
            </a:r>
            <a:r>
              <a:rPr lang="en-US" sz="2400" dirty="0">
                <a:latin typeface="Dagny OT" panose="020B0504020201020104" pitchFamily="34" charset="77"/>
              </a:rPr>
              <a:t>. Yep, a dead salmon purchased at a local market was put into the MRI machine, and some patterns were discovered. There were inevitably patterns—and they were invariably meaningless.”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DFC35-813C-F143-B353-0D9C51AD5025}"/>
              </a:ext>
            </a:extLst>
          </p:cNvPr>
          <p:cNvSpPr txBox="1"/>
          <p:nvPr/>
        </p:nvSpPr>
        <p:spPr>
          <a:xfrm>
            <a:off x="4552336" y="0"/>
            <a:ext cx="7639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[G. Smith, </a:t>
            </a:r>
            <a:r>
              <a:rPr lang="en-CA" dirty="0">
                <a:latin typeface="Dagny OT" panose="020B0504020201020104" pitchFamily="34" charset="77"/>
                <a:hlinkClick r:id="rId2"/>
              </a:rPr>
              <a:t>The Exaggerated Promise of So-Called Unbiased Data Mining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7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201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7E30B-37CF-4029-99B1-B73124F33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NPS AND PATTERN FISHING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16A2-51DD-4E78-B6E5-C6AEFEC49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969062" cy="3581400"/>
          </a:xfrm>
        </p:spPr>
        <p:txBody>
          <a:bodyPr/>
          <a:lstStyle/>
          <a:p>
            <a:pPr marL="0" indent="0" algn="just">
              <a:buNone/>
            </a:pPr>
            <a:r>
              <a:rPr lang="en-CA" sz="2400" dirty="0">
                <a:latin typeface="Dagny OT" panose="020B0504020201020104" pitchFamily="34" charset="77"/>
              </a:rPr>
              <a:t>Two separate issues can be combined to cause </a:t>
            </a:r>
            <a:r>
              <a:rPr lang="en-CA" sz="2400" b="1" dirty="0">
                <a:latin typeface="Dagny OT" panose="020B0504020201020104" pitchFamily="34" charset="77"/>
              </a:rPr>
              <a:t>problems</a:t>
            </a:r>
            <a:r>
              <a:rPr lang="en-CA" sz="2400" dirty="0">
                <a:latin typeface="Dagny OT" panose="020B0504020201020104" pitchFamily="34" charset="77"/>
              </a:rPr>
              <a:t> with data analysis: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drawing conclusions (inferences) from a sample about a population that are not warranted by the sample collection method (symptomatic of NPS);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looking for any available patterns in the data and then coming up with post hoc explanations for these patterns.</a:t>
            </a:r>
          </a:p>
          <a:p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Alone or in combination, these lead to poor (and </a:t>
            </a:r>
            <a:r>
              <a:rPr lang="en-CA" sz="2400" b="1" dirty="0">
                <a:latin typeface="Dagny OT" panose="020B0504020201020104" pitchFamily="34" charset="77"/>
              </a:rPr>
              <a:t>potentially harmful</a:t>
            </a:r>
            <a:r>
              <a:rPr lang="en-CA" sz="2400" dirty="0">
                <a:latin typeface="Dagny OT" panose="020B0504020201020104" pitchFamily="34" charset="77"/>
              </a:rPr>
              <a:t>) conclusions.</a:t>
            </a:r>
          </a:p>
        </p:txBody>
      </p:sp>
    </p:spTree>
    <p:extLst>
      <p:ext uri="{BB962C8B-B14F-4D97-AF65-F5344CB8AC3E}">
        <p14:creationId xmlns:p14="http://schemas.microsoft.com/office/powerpoint/2010/main" val="3221985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B762C-62EF-624C-A5AD-CB461E72A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STUDIES, SURVEYS, </a:t>
            </a:r>
            <a:br>
              <a:rPr lang="en-US" b="1" dirty="0"/>
            </a:br>
            <a:r>
              <a:rPr lang="en-US" b="1" dirty="0"/>
              <a:t>AND SAMPLING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3D6A2-2C54-424C-9BB3-5F6915033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547131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</a:t>
            </a:r>
            <a:r>
              <a:rPr lang="en-CA" sz="2400" b="1" dirty="0">
                <a:latin typeface="Dagny OT" panose="020B0504020201020104" pitchFamily="34" charset="77"/>
              </a:rPr>
              <a:t>survey</a:t>
            </a:r>
            <a:r>
              <a:rPr lang="en-CA" sz="2400" dirty="0">
                <a:latin typeface="Dagny OT" panose="020B0504020201020104" pitchFamily="34" charset="77"/>
              </a:rPr>
              <a:t> is any activity that collects information about characteristics of interest:</a:t>
            </a:r>
          </a:p>
          <a:p>
            <a:pPr lvl="1" algn="just">
              <a:lnSpc>
                <a:spcPct val="100000"/>
              </a:lnSpc>
            </a:pPr>
            <a:r>
              <a:rPr lang="en-CA" i="0" dirty="0">
                <a:latin typeface="Dagny OT" panose="020B0504020201020104" pitchFamily="34" charset="77"/>
              </a:rPr>
              <a:t>in an </a:t>
            </a:r>
            <a:r>
              <a:rPr lang="en-CA" b="1" i="0" dirty="0">
                <a:latin typeface="Dagny OT" panose="020B0504020201020104" pitchFamily="34" charset="77"/>
              </a:rPr>
              <a:t>organized</a:t>
            </a:r>
            <a:r>
              <a:rPr lang="en-CA" i="0" dirty="0">
                <a:latin typeface="Dagny OT" panose="020B0504020201020104" pitchFamily="34" charset="77"/>
              </a:rPr>
              <a:t> and </a:t>
            </a:r>
            <a:r>
              <a:rPr lang="en-CA" b="1" i="0" dirty="0">
                <a:latin typeface="Dagny OT" panose="020B0504020201020104" pitchFamily="34" charset="77"/>
              </a:rPr>
              <a:t>methodical</a:t>
            </a:r>
            <a:r>
              <a:rPr lang="en-CA" i="0" dirty="0">
                <a:latin typeface="Dagny OT" panose="020B0504020201020104" pitchFamily="34" charset="77"/>
              </a:rPr>
              <a:t> manner;</a:t>
            </a:r>
          </a:p>
          <a:p>
            <a:pPr lvl="1" algn="just">
              <a:lnSpc>
                <a:spcPct val="100000"/>
              </a:lnSpc>
            </a:pPr>
            <a:r>
              <a:rPr lang="en-CA" i="0" dirty="0">
                <a:latin typeface="Dagny OT" panose="020B0504020201020104" pitchFamily="34" charset="77"/>
              </a:rPr>
              <a:t>from some or all </a:t>
            </a:r>
            <a:r>
              <a:rPr lang="en-CA" b="1" i="0" dirty="0">
                <a:latin typeface="Dagny OT" panose="020B0504020201020104" pitchFamily="34" charset="77"/>
              </a:rPr>
              <a:t>units</a:t>
            </a:r>
            <a:r>
              <a:rPr lang="en-CA" i="0" dirty="0">
                <a:latin typeface="Dagny OT" panose="020B0504020201020104" pitchFamily="34" charset="77"/>
              </a:rPr>
              <a:t> of a population;</a:t>
            </a:r>
          </a:p>
          <a:p>
            <a:pPr lvl="1" algn="just">
              <a:lnSpc>
                <a:spcPct val="100000"/>
              </a:lnSpc>
            </a:pPr>
            <a:r>
              <a:rPr lang="en-CA" i="0" dirty="0">
                <a:latin typeface="Dagny OT" panose="020B0504020201020104" pitchFamily="34" charset="77"/>
              </a:rPr>
              <a:t>using </a:t>
            </a:r>
            <a:r>
              <a:rPr lang="en-CA" b="1" i="0" dirty="0">
                <a:latin typeface="Dagny OT" panose="020B0504020201020104" pitchFamily="34" charset="77"/>
              </a:rPr>
              <a:t>well-defined</a:t>
            </a:r>
            <a:r>
              <a:rPr lang="en-CA" i="0" dirty="0">
                <a:latin typeface="Dagny OT" panose="020B0504020201020104" pitchFamily="34" charset="77"/>
              </a:rPr>
              <a:t> concepts, methods, and procedures, and </a:t>
            </a:r>
          </a:p>
          <a:p>
            <a:pPr lvl="1" algn="just">
              <a:lnSpc>
                <a:spcPct val="100000"/>
              </a:lnSpc>
            </a:pPr>
            <a:r>
              <a:rPr lang="en-CA" i="0" dirty="0">
                <a:latin typeface="Dagny OT" panose="020B0504020201020104" pitchFamily="34" charset="77"/>
              </a:rPr>
              <a:t>compiles such information into a </a:t>
            </a:r>
            <a:r>
              <a:rPr lang="en-CA" b="1" i="0" dirty="0">
                <a:latin typeface="Dagny OT" panose="020B0504020201020104" pitchFamily="34" charset="77"/>
              </a:rPr>
              <a:t>meaningful</a:t>
            </a:r>
            <a:r>
              <a:rPr lang="en-CA" i="0" dirty="0">
                <a:latin typeface="Dagny OT" panose="020B0504020201020104" pitchFamily="34" charset="77"/>
              </a:rPr>
              <a:t> summary form.</a:t>
            </a:r>
          </a:p>
          <a:p>
            <a:pPr lvl="1"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</a:t>
            </a:r>
            <a:r>
              <a:rPr lang="en-CA" sz="2400" b="1" dirty="0">
                <a:latin typeface="Dagny OT" panose="020B0504020201020104" pitchFamily="34" charset="77"/>
              </a:rPr>
              <a:t>census</a:t>
            </a:r>
            <a:r>
              <a:rPr lang="en-CA" sz="2400" dirty="0">
                <a:latin typeface="Dagny OT" panose="020B0504020201020104" pitchFamily="34" charset="77"/>
              </a:rPr>
              <a:t> is a survey where information is collected from all units of a population, whereas a </a:t>
            </a:r>
            <a:r>
              <a:rPr lang="en-CA" sz="2400" b="1" dirty="0">
                <a:latin typeface="Dagny OT" panose="020B0504020201020104" pitchFamily="34" charset="77"/>
              </a:rPr>
              <a:t>sample survey </a:t>
            </a:r>
            <a:r>
              <a:rPr lang="en-CA" sz="2400" dirty="0">
                <a:latin typeface="Dagny OT" panose="020B0504020201020104" pitchFamily="34" charset="77"/>
              </a:rPr>
              <a:t>uses only a fraction of the units.</a:t>
            </a:r>
          </a:p>
          <a:p>
            <a:pPr algn="just">
              <a:lnSpc>
                <a:spcPct val="100000"/>
              </a:lnSpc>
            </a:pPr>
            <a:endParaRPr lang="en-CA" sz="1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When survey sampling is done properly, we may be able to use various </a:t>
            </a:r>
            <a:r>
              <a:rPr lang="en-CA" sz="2400" b="1" dirty="0">
                <a:latin typeface="Dagny OT" panose="020B0504020201020104" pitchFamily="34" charset="77"/>
              </a:rPr>
              <a:t>statistical methods </a:t>
            </a:r>
            <a:r>
              <a:rPr lang="en-CA" sz="2400" dirty="0">
                <a:latin typeface="Dagny OT" panose="020B0504020201020104" pitchFamily="34" charset="77"/>
              </a:rPr>
              <a:t>to make </a:t>
            </a:r>
            <a:r>
              <a:rPr lang="en-CA" sz="2400" b="1" dirty="0">
                <a:latin typeface="Dagny OT" panose="020B0504020201020104" pitchFamily="34" charset="77"/>
              </a:rPr>
              <a:t>inferences</a:t>
            </a:r>
            <a:r>
              <a:rPr lang="en-CA" sz="2400" dirty="0">
                <a:latin typeface="Dagny OT" panose="020B0504020201020104" pitchFamily="34" charset="77"/>
              </a:rPr>
              <a:t> about the </a:t>
            </a:r>
            <a:r>
              <a:rPr lang="en-CA" sz="2400" b="1" dirty="0">
                <a:latin typeface="Dagny OT" panose="020B0504020201020104" pitchFamily="34" charset="77"/>
              </a:rPr>
              <a:t>target population </a:t>
            </a:r>
            <a:r>
              <a:rPr lang="en-CA" sz="2400" dirty="0">
                <a:latin typeface="Dagny OT" panose="020B0504020201020104" pitchFamily="34" charset="77"/>
              </a:rPr>
              <a:t>by sampling a (comparatively) small number of units in the </a:t>
            </a:r>
            <a:r>
              <a:rPr lang="en-CA" sz="2400" b="1" dirty="0">
                <a:latin typeface="Dagny OT" panose="020B0504020201020104" pitchFamily="34" charset="77"/>
              </a:rPr>
              <a:t>study population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  <a:endParaRPr lang="en-US" sz="2400" dirty="0">
              <a:latin typeface="Dagny OT" panose="020B0504020201020104" pitchFamily="34" charset="77"/>
            </a:endParaRPr>
          </a:p>
          <a:p>
            <a:pPr lvl="1" algn="just">
              <a:lnSpc>
                <a:spcPct val="100000"/>
              </a:lnSpc>
            </a:pPr>
            <a:endParaRPr lang="en-CA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453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FC82-D118-4F46-863C-B5B86677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DECIDING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Sometimes, information about the </a:t>
            </a:r>
            <a:r>
              <a:rPr lang="en-CA" sz="2400" b="1" dirty="0">
                <a:latin typeface="Dagny OT" panose="020B0504020201020104" pitchFamily="34" charset="77"/>
              </a:rPr>
              <a:t>entire</a:t>
            </a:r>
            <a:r>
              <a:rPr lang="en-CA" sz="2400" dirty="0">
                <a:latin typeface="Dagny OT" panose="020B0504020201020104" pitchFamily="34" charset="77"/>
              </a:rPr>
              <a:t> population is required in order to answer questions; at other times it is not necessary. The </a:t>
            </a:r>
            <a:r>
              <a:rPr lang="en-CA" sz="2400" b="1" dirty="0">
                <a:latin typeface="Dagny OT" panose="020B0504020201020104" pitchFamily="34" charset="77"/>
              </a:rPr>
              <a:t>survey type</a:t>
            </a:r>
            <a:r>
              <a:rPr lang="en-CA" sz="2400" dirty="0">
                <a:latin typeface="Dagny OT" panose="020B0504020201020104" pitchFamily="34" charset="77"/>
              </a:rPr>
              <a:t> depends on multiple factors: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type of question that needs to be answered;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required precision;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cost of surveying a unit;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time required to survey a unit;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size of the population under investigation, and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the prevalence of the attributes of interest.</a:t>
            </a:r>
          </a:p>
        </p:txBody>
      </p:sp>
    </p:spTree>
    <p:extLst>
      <p:ext uri="{BB962C8B-B14F-4D97-AF65-F5344CB8AC3E}">
        <p14:creationId xmlns:p14="http://schemas.microsoft.com/office/powerpoint/2010/main" val="233132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5F1FA8-A55E-E643-96EA-A7DA7775CC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48996" y="782119"/>
            <a:ext cx="10693400" cy="52937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1B26D9-FAD4-0548-B462-317D0BD29619}"/>
              </a:ext>
            </a:extLst>
          </p:cNvPr>
          <p:cNvSpPr txBox="1"/>
          <p:nvPr/>
        </p:nvSpPr>
        <p:spPr>
          <a:xfrm>
            <a:off x="872357" y="187084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Target Population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E4A966-A7CC-0E40-A8DC-EA9952DC7D9C}"/>
              </a:ext>
            </a:extLst>
          </p:cNvPr>
          <p:cNvSpPr txBox="1"/>
          <p:nvPr/>
        </p:nvSpPr>
        <p:spPr>
          <a:xfrm>
            <a:off x="872357" y="3809999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Achieved Population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E6A69-8771-C742-A580-ACC86988415D}"/>
              </a:ext>
            </a:extLst>
          </p:cNvPr>
          <p:cNvSpPr txBox="1"/>
          <p:nvPr/>
        </p:nvSpPr>
        <p:spPr>
          <a:xfrm>
            <a:off x="872357" y="4603470"/>
            <a:ext cx="1292774" cy="3693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Sample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959A93-9457-0F48-8662-BE5963AFBA8F}"/>
              </a:ext>
            </a:extLst>
          </p:cNvPr>
          <p:cNvSpPr txBox="1"/>
          <p:nvPr/>
        </p:nvSpPr>
        <p:spPr>
          <a:xfrm>
            <a:off x="872357" y="5425991"/>
            <a:ext cx="1292774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Study Population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417E79-4211-8445-BE73-82586A9853E6}"/>
              </a:ext>
            </a:extLst>
          </p:cNvPr>
          <p:cNvSpPr txBox="1"/>
          <p:nvPr/>
        </p:nvSpPr>
        <p:spPr>
          <a:xfrm>
            <a:off x="10349622" y="2341205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Dagny OT" panose="020B0504020201020104" pitchFamily="34" charset="77"/>
              </a:rPr>
              <a:t>RespondentPopulation</a:t>
            </a:r>
            <a:endParaRPr lang="en-US" dirty="0">
              <a:latin typeface="Dagny OT" panose="020B0504020201020104" pitchFamily="34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A2A935-8832-D745-822E-A3A978C58170}"/>
              </a:ext>
            </a:extLst>
          </p:cNvPr>
          <p:cNvSpPr txBox="1"/>
          <p:nvPr/>
        </p:nvSpPr>
        <p:spPr>
          <a:xfrm>
            <a:off x="10349622" y="3809998"/>
            <a:ext cx="1369413" cy="64633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Dagny OT" panose="020B0504020201020104" pitchFamily="34" charset="77"/>
              </a:rPr>
              <a:t>Intended Sample</a:t>
            </a:r>
          </a:p>
        </p:txBody>
      </p:sp>
    </p:spTree>
    <p:extLst>
      <p:ext uri="{BB962C8B-B14F-4D97-AF65-F5344CB8AC3E}">
        <p14:creationId xmlns:p14="http://schemas.microsoft.com/office/powerpoint/2010/main" val="2744184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DFC82-D118-4F46-863C-B5B86677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STUDY/SURVEY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9B8-E278-F148-BDB0-41F841ABD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Surveys follow the same general steps: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statement of objective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selection of survey frame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sampling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questionnaire design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collection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r>
              <a:rPr lang="en-CA" i="0" dirty="0">
                <a:latin typeface="Dagny OT" panose="020B0504020201020104" pitchFamily="34" charset="77"/>
              </a:rPr>
              <a:t>data capture and coding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processing and imputation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estimation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data analysis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dissemination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 startAt="7"/>
            </a:pPr>
            <a:r>
              <a:rPr lang="en-CA" i="0" dirty="0">
                <a:latin typeface="Dagny OT" panose="020B0504020201020104" pitchFamily="34" charset="77"/>
              </a:rPr>
              <a:t>documentation</a:t>
            </a:r>
          </a:p>
          <a:p>
            <a:pPr marL="781200" lvl="1" indent="-457200" algn="just">
              <a:lnSpc>
                <a:spcPct val="110000"/>
              </a:lnSpc>
              <a:buFont typeface="+mj-lt"/>
              <a:buAutoNum type="arabicPeriod"/>
            </a:pPr>
            <a:endParaRPr lang="en-CA" i="0" dirty="0">
              <a:latin typeface="Dagny OT" panose="020B0504020201020104" pitchFamily="34" charset="77"/>
            </a:endParaRPr>
          </a:p>
          <a:p>
            <a:pPr indent="-306000"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78048" indent="0" algn="just">
              <a:lnSpc>
                <a:spcPct val="110000"/>
              </a:lnSpc>
              <a:buNone/>
            </a:pPr>
            <a:r>
              <a:rPr lang="en-CA" dirty="0">
                <a:latin typeface="Dagny OT" panose="020B0504020201020104" pitchFamily="34" charset="77"/>
              </a:rPr>
              <a:t>The process is not always linear, but there is a definite movement from </a:t>
            </a:r>
            <a:r>
              <a:rPr lang="en-CA" b="1" dirty="0">
                <a:latin typeface="Dagny OT" panose="020B0504020201020104" pitchFamily="34" charset="77"/>
              </a:rPr>
              <a:t>objective</a:t>
            </a:r>
            <a:r>
              <a:rPr lang="en-CA" dirty="0">
                <a:latin typeface="Dagny OT" panose="020B0504020201020104" pitchFamily="34" charset="77"/>
              </a:rPr>
              <a:t> to </a:t>
            </a:r>
            <a:r>
              <a:rPr lang="en-CA" b="1" dirty="0">
                <a:latin typeface="Dagny OT" panose="020B0504020201020104" pitchFamily="34" charset="77"/>
              </a:rPr>
              <a:t>dissemination</a:t>
            </a:r>
            <a:r>
              <a:rPr lang="en-CA" dirty="0">
                <a:latin typeface="Dagny OT" panose="020B0504020201020104" pitchFamily="34" charset="77"/>
              </a:rPr>
              <a:t>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84705A-DCFE-5444-A375-3B2CC8F25565}"/>
              </a:ext>
            </a:extLst>
          </p:cNvPr>
          <p:cNvSpPr txBox="1">
            <a:spLocks/>
          </p:cNvSpPr>
          <p:nvPr/>
        </p:nvSpPr>
        <p:spPr>
          <a:xfrm>
            <a:off x="7053648" y="1726633"/>
            <a:ext cx="4123167" cy="4140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81200" lvl="1" indent="-457200">
              <a:buFont typeface="+mj-lt"/>
              <a:buAutoNum type="arabicPeriod" startAt="7"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4477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CF2F-AB20-454E-B332-820EDCE80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SURVEY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AA281-5F1F-E646-A0F8-D45F7E593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</a:t>
            </a:r>
            <a:r>
              <a:rPr lang="en-CA" sz="2400" b="1" dirty="0">
                <a:latin typeface="Dagny OT" panose="020B0504020201020104" pitchFamily="34" charset="77"/>
              </a:rPr>
              <a:t>frame</a:t>
            </a:r>
            <a:r>
              <a:rPr lang="en-CA" sz="2400" dirty="0">
                <a:latin typeface="Dagny OT" panose="020B0504020201020104" pitchFamily="34" charset="77"/>
              </a:rPr>
              <a:t> provides the means of </a:t>
            </a:r>
            <a:r>
              <a:rPr lang="en-CA" sz="2400" b="1" dirty="0">
                <a:latin typeface="Dagny OT" panose="020B0504020201020104" pitchFamily="34" charset="77"/>
              </a:rPr>
              <a:t>identifying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contacting</a:t>
            </a:r>
            <a:r>
              <a:rPr lang="en-CA" sz="2400" dirty="0">
                <a:latin typeface="Dagny OT" panose="020B0504020201020104" pitchFamily="34" charset="77"/>
              </a:rPr>
              <a:t> the units of the study population. It is generally costly to create and to maintain.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ideal frame contains ID, contact, classification, maintenance, and linkage data. It must minimize the risk of </a:t>
            </a:r>
            <a:r>
              <a:rPr lang="en-CA" sz="2400" b="1" dirty="0">
                <a:latin typeface="Dagny OT" panose="020B0504020201020104" pitchFamily="34" charset="77"/>
              </a:rPr>
              <a:t>under/over-coverage</a:t>
            </a:r>
            <a:r>
              <a:rPr lang="en-CA" sz="2400" dirty="0">
                <a:latin typeface="Dagny OT" panose="020B0504020201020104" pitchFamily="34" charset="77"/>
              </a:rPr>
              <a:t>, as well as the number of duplications and misclassifications.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 statistical sampling approach is contraindicated unless the frame is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relevant</a:t>
            </a:r>
            <a:r>
              <a:rPr lang="en-CA" i="0" dirty="0">
                <a:latin typeface="Dagny OT" panose="020B0504020201020104" pitchFamily="34" charset="77"/>
              </a:rPr>
              <a:t> (it corresponds, and permits accessibility to, the target population),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accurate</a:t>
            </a:r>
            <a:r>
              <a:rPr lang="en-CA" i="0" dirty="0">
                <a:latin typeface="Dagny OT" panose="020B0504020201020104" pitchFamily="34" charset="77"/>
              </a:rPr>
              <a:t> (the information it contains is valid),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timely</a:t>
            </a:r>
            <a:r>
              <a:rPr lang="en-CA" i="0" dirty="0">
                <a:latin typeface="Dagny OT" panose="020B0504020201020104" pitchFamily="34" charset="77"/>
              </a:rPr>
              <a:t> (it is up-to-date), and </a:t>
            </a:r>
            <a:r>
              <a:rPr lang="en-CA" b="1" i="0" dirty="0">
                <a:latin typeface="Dagny OT" panose="020B0504020201020104" pitchFamily="34" charset="77"/>
              </a:rPr>
              <a:t>competitively priced</a:t>
            </a:r>
            <a:r>
              <a:rPr lang="en-CA" i="0" dirty="0">
                <a:latin typeface="Dagny OT" panose="020B0504020201020104" pitchFamily="34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3603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SURVEY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CC0E3-186C-49BD-B68E-B8C70875F6E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599" y="2286000"/>
                <a:ext cx="10200291" cy="3581400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: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  <a:t>Total Error = </a:t>
                </a:r>
                <a:b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</a:br>
                <a:r>
                  <a:rPr lang="en-CA" sz="2200" dirty="0">
                    <a:latin typeface="Dagny OT" panose="020B0504020201020104" pitchFamily="34" charset="77"/>
                    <a:ea typeface="Cambria Math" panose="02040503050406030204" pitchFamily="18" charset="0"/>
                    <a:cs typeface="Helvetica" pitchFamily="34" charset="0"/>
                  </a:rPr>
                  <a:t>	Sampling Error + Measurement Error + Non-Response Error + Coverage Error</a:t>
                </a:r>
                <a:endParaRPr lang="en-CA" sz="2200" dirty="0">
                  <a:latin typeface="Dagny OT" panose="020B0504020201020104" pitchFamily="34" charset="77"/>
                  <a:ea typeface="Cambria Math" panose="02040503050406030204" pitchFamily="18" charset="0"/>
                </a:endParaRPr>
              </a:p>
              <a:p>
                <a:pPr algn="just">
                  <a:lnSpc>
                    <a:spcPct val="100000"/>
                  </a:lnSpc>
                </a:pPr>
                <a:endParaRPr lang="en-CA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endParaRPr lang="en-CA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sz="2400" dirty="0">
                    <a:latin typeface="Dagny OT" panose="020B0504020201020104" pitchFamily="34" charset="77"/>
                  </a:rPr>
                  <a:t>Statistical sampling can help provide estimates, but importantly, it can also provide some control over the </a:t>
                </a:r>
                <a:r>
                  <a:rPr lang="en-CA" sz="2400" b="1" dirty="0">
                    <a:latin typeface="Dagny OT" panose="020B0504020201020104" pitchFamily="34" charset="77"/>
                  </a:rPr>
                  <a:t>total error </a:t>
                </a:r>
                <a:r>
                  <a:rPr lang="en-CA" sz="2400" dirty="0">
                    <a:latin typeface="Dagny OT" panose="020B0504020201020104" pitchFamily="34" charset="77"/>
                  </a:rPr>
                  <a:t>(TE)</a:t>
                </a:r>
                <a:r>
                  <a:rPr lang="en-CA" sz="2400" b="1" dirty="0">
                    <a:latin typeface="Dagny OT" panose="020B0504020201020104" pitchFamily="34" charset="77"/>
                  </a:rPr>
                  <a:t> </a:t>
                </a:r>
                <a:r>
                  <a:rPr lang="en-CA" sz="2400" dirty="0">
                    <a:latin typeface="Dagny OT" panose="020B0504020201020104" pitchFamily="34" charset="77"/>
                  </a:rPr>
                  <a:t>of the estimates. </a:t>
                </a:r>
              </a:p>
              <a:p>
                <a:pPr algn="just">
                  <a:lnSpc>
                    <a:spcPct val="100000"/>
                  </a:lnSpc>
                </a:pPr>
                <a:endParaRPr lang="en-CA" sz="500" b="1" i="1" dirty="0">
                  <a:latin typeface="Dagny OT" panose="020B0504020201020104" pitchFamily="34" charset="77"/>
                </a:endParaRPr>
              </a:p>
              <a:p>
                <a:pPr marL="0" indent="0" algn="just">
                  <a:lnSpc>
                    <a:spcPct val="100000"/>
                  </a:lnSpc>
                  <a:buNone/>
                </a:pPr>
                <a:r>
                  <a:rPr lang="en-CA" sz="2400" dirty="0">
                    <a:latin typeface="Dagny OT" panose="020B0504020201020104" pitchFamily="34" charset="77"/>
                  </a:rPr>
                  <a:t>Ideally, TE</a:t>
                </a:r>
                <a14:m>
                  <m:oMath xmlns:m="http://schemas.openxmlformats.org/officeDocument/2006/math">
                    <m:r>
                      <a:rPr lang="en-CA" sz="240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CA" sz="2400" dirty="0">
                    <a:latin typeface="Dagny OT" panose="020B0504020201020104" pitchFamily="34" charset="77"/>
                  </a:rPr>
                  <a:t>. In practice, there are two main contributions to TE: </a:t>
                </a:r>
                <a:r>
                  <a:rPr lang="en-CA" sz="2400" b="1" dirty="0">
                    <a:latin typeface="Dagny OT" panose="020B0504020201020104" pitchFamily="34" charset="77"/>
                  </a:rPr>
                  <a:t>sampling errors </a:t>
                </a:r>
                <a:r>
                  <a:rPr lang="en-CA" sz="2400" dirty="0">
                    <a:latin typeface="Dagny OT" panose="020B0504020201020104" pitchFamily="34" charset="77"/>
                  </a:rPr>
                  <a:t>(due to the choice of sampling scheme), and </a:t>
                </a:r>
                <a:r>
                  <a:rPr lang="en-CA" sz="2400" b="1" dirty="0">
                    <a:latin typeface="Dagny OT" panose="020B0504020201020104" pitchFamily="34" charset="77"/>
                  </a:rPr>
                  <a:t>non-sampling errors </a:t>
                </a:r>
                <a:r>
                  <a:rPr lang="en-CA" sz="2400" dirty="0">
                    <a:latin typeface="Dagny OT" panose="020B0504020201020104" pitchFamily="34" charset="77"/>
                  </a:rPr>
                  <a:t>(everything else).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FCCC0E3-186C-49BD-B68E-B8C70875F6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599" y="2286000"/>
                <a:ext cx="10200291" cy="3581400"/>
              </a:xfrm>
              <a:blipFill>
                <a:blip r:embed="rId2"/>
                <a:stretch>
                  <a:fillRect l="-995" t="-1413" r="-871" b="-166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16">
            <a:extLst>
              <a:ext uri="{FF2B5EF4-FFF2-40B4-BE49-F238E27FC236}">
                <a16:creationId xmlns:a16="http://schemas.microsoft.com/office/drawing/2014/main" id="{19F54534-797C-3B46-B7C7-9F7DD1454DE6}"/>
              </a:ext>
            </a:extLst>
          </p:cNvPr>
          <p:cNvGrpSpPr>
            <a:grpSpLocks/>
          </p:cNvGrpSpPr>
          <p:nvPr/>
        </p:nvGrpSpPr>
        <p:grpSpPr bwMode="auto">
          <a:xfrm>
            <a:off x="2328964" y="2961770"/>
            <a:ext cx="1779486" cy="781135"/>
            <a:chOff x="3567135" y="2958852"/>
            <a:chExt cx="1185350" cy="780991"/>
          </a:xfrm>
        </p:grpSpPr>
        <p:sp>
          <p:nvSpPr>
            <p:cNvPr id="5" name="Left Brace 4">
              <a:extLst>
                <a:ext uri="{FF2B5EF4-FFF2-40B4-BE49-F238E27FC236}">
                  <a16:creationId xmlns:a16="http://schemas.microsoft.com/office/drawing/2014/main" id="{55F7A1C6-CF74-4445-A445-E90629BAB1CB}"/>
                </a:ext>
              </a:extLst>
            </p:cNvPr>
            <p:cNvSpPr/>
            <p:nvPr/>
          </p:nvSpPr>
          <p:spPr>
            <a:xfrm rot="16200000" flipV="1">
              <a:off x="4092848" y="2501899"/>
              <a:ext cx="146023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6" name="TextBox 16">
              <a:extLst>
                <a:ext uri="{FF2B5EF4-FFF2-40B4-BE49-F238E27FC236}">
                  <a16:creationId xmlns:a16="http://schemas.microsoft.com/office/drawing/2014/main" id="{B6CBF260-EB62-8B40-9334-30509EFD5F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67135" y="3093631"/>
              <a:ext cx="1185350" cy="64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survey, not census</a:t>
              </a:r>
            </a:p>
          </p:txBody>
        </p:sp>
      </p:grpSp>
      <p:grpSp>
        <p:nvGrpSpPr>
          <p:cNvPr id="7" name="Group 16">
            <a:extLst>
              <a:ext uri="{FF2B5EF4-FFF2-40B4-BE49-F238E27FC236}">
                <a16:creationId xmlns:a16="http://schemas.microsoft.com/office/drawing/2014/main" id="{13FFEE6D-747B-0641-9358-F1BB44995E9C}"/>
              </a:ext>
            </a:extLst>
          </p:cNvPr>
          <p:cNvGrpSpPr>
            <a:grpSpLocks/>
          </p:cNvGrpSpPr>
          <p:nvPr/>
        </p:nvGrpSpPr>
        <p:grpSpPr bwMode="auto">
          <a:xfrm>
            <a:off x="4378305" y="2961771"/>
            <a:ext cx="2402955" cy="781134"/>
            <a:chOff x="3583318" y="2958852"/>
            <a:chExt cx="1170052" cy="780991"/>
          </a:xfrm>
        </p:grpSpPr>
        <p:sp>
          <p:nvSpPr>
            <p:cNvPr id="8" name="Left Brace 7">
              <a:extLst>
                <a:ext uri="{FF2B5EF4-FFF2-40B4-BE49-F238E27FC236}">
                  <a16:creationId xmlns:a16="http://schemas.microsoft.com/office/drawing/2014/main" id="{80481837-AFF4-DD4B-A633-E4CAD1AC054A}"/>
                </a:ext>
              </a:extLst>
            </p:cNvPr>
            <p:cNvSpPr/>
            <p:nvPr/>
          </p:nvSpPr>
          <p:spPr>
            <a:xfrm rot="16200000" flipV="1">
              <a:off x="4092848" y="2501899"/>
              <a:ext cx="146023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9" name="TextBox 19">
              <a:extLst>
                <a:ext uri="{FF2B5EF4-FFF2-40B4-BE49-F238E27FC236}">
                  <a16:creationId xmlns:a16="http://schemas.microsoft.com/office/drawing/2014/main" id="{85CAEF76-2691-3E45-9958-1E7354DB5B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3318" y="3093631"/>
              <a:ext cx="1170052" cy="64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observations not measured accurately</a:t>
              </a:r>
            </a:p>
          </p:txBody>
        </p:sp>
      </p:grpSp>
      <p:grpSp>
        <p:nvGrpSpPr>
          <p:cNvPr id="10" name="Group 16">
            <a:extLst>
              <a:ext uri="{FF2B5EF4-FFF2-40B4-BE49-F238E27FC236}">
                <a16:creationId xmlns:a16="http://schemas.microsoft.com/office/drawing/2014/main" id="{5F0FB13F-FB21-B64E-948D-F8CD742FD0D1}"/>
              </a:ext>
            </a:extLst>
          </p:cNvPr>
          <p:cNvGrpSpPr>
            <a:grpSpLocks/>
          </p:cNvGrpSpPr>
          <p:nvPr/>
        </p:nvGrpSpPr>
        <p:grpSpPr bwMode="auto">
          <a:xfrm>
            <a:off x="7012406" y="2961769"/>
            <a:ext cx="2452272" cy="1058157"/>
            <a:chOff x="3612512" y="2958852"/>
            <a:chExt cx="1162730" cy="1057784"/>
          </a:xfrm>
        </p:grpSpPr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781CA188-00ED-274C-BA53-371A8A27157F}"/>
                </a:ext>
              </a:extLst>
            </p:cNvPr>
            <p:cNvSpPr/>
            <p:nvPr/>
          </p:nvSpPr>
          <p:spPr>
            <a:xfrm rot="16200000" flipV="1">
              <a:off x="4092860" y="2501887"/>
              <a:ext cx="145999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12" name="TextBox 22">
              <a:extLst>
                <a:ext uri="{FF2B5EF4-FFF2-40B4-BE49-F238E27FC236}">
                  <a16:creationId xmlns:a16="http://schemas.microsoft.com/office/drawing/2014/main" id="{B3BE2AE0-710C-E046-B505-3BB3B26F4D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2512" y="3093631"/>
              <a:ext cx="1162730" cy="9230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non-respondents having systematic observation differences</a:t>
              </a:r>
            </a:p>
          </p:txBody>
        </p:sp>
      </p:grpSp>
      <p:grpSp>
        <p:nvGrpSpPr>
          <p:cNvPr id="13" name="Group 16">
            <a:extLst>
              <a:ext uri="{FF2B5EF4-FFF2-40B4-BE49-F238E27FC236}">
                <a16:creationId xmlns:a16="http://schemas.microsoft.com/office/drawing/2014/main" id="{1403BD4D-2754-7840-818C-36B3725B666F}"/>
              </a:ext>
            </a:extLst>
          </p:cNvPr>
          <p:cNvGrpSpPr>
            <a:grpSpLocks/>
          </p:cNvGrpSpPr>
          <p:nvPr/>
        </p:nvGrpSpPr>
        <p:grpSpPr bwMode="auto">
          <a:xfrm>
            <a:off x="9622180" y="2961768"/>
            <a:ext cx="1863317" cy="1058146"/>
            <a:chOff x="3595125" y="2958853"/>
            <a:chExt cx="1153350" cy="1057842"/>
          </a:xfrm>
        </p:grpSpPr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60E96364-0923-B144-B77A-486A25E37B35}"/>
                </a:ext>
              </a:extLst>
            </p:cNvPr>
            <p:cNvSpPr/>
            <p:nvPr/>
          </p:nvSpPr>
          <p:spPr>
            <a:xfrm rot="16200000" flipV="1">
              <a:off x="4092855" y="2501892"/>
              <a:ext cx="146008" cy="1059929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n-CA">
                <a:solidFill>
                  <a:srgbClr val="C00000"/>
                </a:solidFill>
                <a:latin typeface="Dagny OT" panose="020B0504020201020104" pitchFamily="34" charset="77"/>
              </a:endParaRPr>
            </a:p>
          </p:txBody>
        </p:sp>
        <p:sp>
          <p:nvSpPr>
            <p:cNvPr id="15" name="TextBox 25">
              <a:extLst>
                <a:ext uri="{FF2B5EF4-FFF2-40B4-BE49-F238E27FC236}">
                  <a16:creationId xmlns:a16="http://schemas.microsoft.com/office/drawing/2014/main" id="{FCE5955B-07FC-4945-BDDF-A6D961F5B2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95125" y="3093631"/>
              <a:ext cx="1153350" cy="9230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CA">
                  <a:solidFill>
                    <a:srgbClr val="C00000"/>
                  </a:solidFill>
                  <a:latin typeface="Dagny OT" panose="020B0504020201020104" pitchFamily="34" charset="77"/>
                </a:rPr>
                <a:t>frame decay and/or corruption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4307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DATA COLLECTION &amp; DATA MANAGEMENT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4AD766D2-3812-D54B-A075-6E2D1A605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/>
              <a:t>Patrick Boily</a:t>
            </a:r>
            <a:br>
              <a:rPr lang="en-US" dirty="0"/>
            </a:br>
            <a:r>
              <a:rPr lang="en-US" dirty="0"/>
              <a:t>Data Action Lab | uOttawa | </a:t>
            </a:r>
            <a:r>
              <a:rPr lang="en-US" dirty="0" err="1"/>
              <a:t>Idlewyld</a:t>
            </a:r>
            <a:r>
              <a:rPr lang="en-US" dirty="0"/>
              <a:t> Analytics</a:t>
            </a:r>
          </a:p>
          <a:p>
            <a:r>
              <a:rPr lang="en-US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pboily@uottawa.ca</a:t>
            </a:r>
            <a:r>
              <a:rPr lang="en-US" dirty="0"/>
              <a:t> </a:t>
            </a:r>
          </a:p>
        </p:txBody>
      </p:sp>
      <p:sp>
        <p:nvSpPr>
          <p:cNvPr id="4" name="Subtitle 9">
            <a:extLst>
              <a:ext uri="{FF2B5EF4-FFF2-40B4-BE49-F238E27FC236}">
                <a16:creationId xmlns:a16="http://schemas.microsoft.com/office/drawing/2014/main" id="{C5588FA3-541F-D842-BFD8-18B46FC55350}"/>
              </a:ext>
            </a:extLst>
          </p:cNvPr>
          <p:cNvSpPr txBox="1">
            <a:spLocks/>
          </p:cNvSpPr>
          <p:nvPr/>
        </p:nvSpPr>
        <p:spPr>
          <a:xfrm>
            <a:off x="5360327" y="6537434"/>
            <a:ext cx="6831673" cy="32056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[with files from Jen </a:t>
            </a:r>
            <a:r>
              <a:rPr lang="en-US" sz="1600" dirty="0" err="1"/>
              <a:t>Schellinck</a:t>
            </a:r>
            <a:r>
              <a:rPr lang="en-US" sz="1600" dirty="0"/>
              <a:t> | </a:t>
            </a:r>
            <a:r>
              <a:rPr lang="en-US" sz="1600" dirty="0" err="1"/>
              <a:t>Sysabee</a:t>
            </a:r>
            <a:r>
              <a:rPr lang="en-US" sz="16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41539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9B2A6-BD5C-DB44-B5BB-D8B75384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NON-SAMPLING ERROR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BF874-07B8-0444-BEB9-A9532EE0E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Non-sampling error can be controlled, to some extent: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coverage error</a:t>
            </a:r>
            <a:r>
              <a:rPr lang="en-CA" sz="2200" i="0" dirty="0">
                <a:latin typeface="Dagny OT" panose="020B0504020201020104" pitchFamily="34" charset="77"/>
              </a:rPr>
              <a:t> can be minimized by selecting high quality, up-to-date frames;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non-response error</a:t>
            </a:r>
            <a:r>
              <a:rPr lang="en-CA" sz="2200" i="0" dirty="0">
                <a:latin typeface="Dagny OT" panose="020B0504020201020104" pitchFamily="34" charset="77"/>
              </a:rPr>
              <a:t> can be minimized by careful choice of the data collection mode and questionnaire design, and by using “call-backs” and “follow-ups”;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b="1" i="0" dirty="0">
                <a:latin typeface="Dagny OT" panose="020B0504020201020104" pitchFamily="34" charset="77"/>
              </a:rPr>
              <a:t>measurement error </a:t>
            </a:r>
            <a:r>
              <a:rPr lang="en-CA" sz="2200" i="0" dirty="0">
                <a:latin typeface="Dagny OT" panose="020B0504020201020104" pitchFamily="34" charset="77"/>
              </a:rPr>
              <a:t>can be minimized by careful questionnaire design, pre-testing of the measurement apparatus, and cross-validation of answers.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In practice, these suggestions are not that useful in modern times.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dirty="0">
                <a:latin typeface="Dagny OT" panose="020B0504020201020104" pitchFamily="34" charset="77"/>
              </a:rPr>
              <a:t>This explains, in part, the over-use of </a:t>
            </a:r>
            <a:r>
              <a:rPr lang="en-CA" sz="2600" b="1" dirty="0">
                <a:latin typeface="Dagny OT" panose="020B0504020201020104" pitchFamily="34" charset="77"/>
              </a:rPr>
              <a:t>web scraping </a:t>
            </a:r>
            <a:r>
              <a:rPr lang="en-CA" sz="2600" dirty="0">
                <a:latin typeface="Dagny OT" panose="020B0504020201020104" pitchFamily="34" charset="77"/>
              </a:rPr>
              <a:t>and </a:t>
            </a:r>
            <a:r>
              <a:rPr lang="en-CA" sz="2600" b="1" dirty="0">
                <a:latin typeface="Dagny OT" panose="020B0504020201020104" pitchFamily="34" charset="77"/>
              </a:rPr>
              <a:t>non-probabilistic sampling</a:t>
            </a:r>
            <a:r>
              <a:rPr lang="en-CA" sz="2600" dirty="0">
                <a:latin typeface="Dagny OT" panose="020B0504020201020104" pitchFamily="34" charset="7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174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B3D1B-E093-E54A-8C64-024C0582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NON-PROBABILISTIC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7EF13-2977-234C-B327-13DD3D3398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221311" cy="3581400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 err="1">
                <a:latin typeface="Dagny OT" panose="020B0504020201020104" pitchFamily="34" charset="77"/>
              </a:rPr>
              <a:t>Nonprobabilistic</a:t>
            </a:r>
            <a:r>
              <a:rPr lang="en-CA" sz="2600" b="1" dirty="0">
                <a:latin typeface="Dagny OT" panose="020B0504020201020104" pitchFamily="34" charset="77"/>
              </a:rPr>
              <a:t> sampling </a:t>
            </a:r>
            <a:r>
              <a:rPr lang="en-CA" sz="2600" dirty="0">
                <a:latin typeface="Dagny OT" panose="020B0504020201020104" pitchFamily="34" charset="77"/>
              </a:rPr>
              <a:t>(NPS) methods (designs) select sampling units from the target population using subjective, non-random approaches.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are quick, relatively inexpensive and convenient (no frame required). 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NPS methods are ideal for exploratory analysis and survey development.</a:t>
            </a:r>
          </a:p>
          <a:p>
            <a:pPr algn="just"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CA" sz="2600" b="1" dirty="0">
                <a:latin typeface="Dagny OT" panose="020B0504020201020104" pitchFamily="34" charset="77"/>
              </a:rPr>
              <a:t>Unfortunately</a:t>
            </a:r>
            <a:r>
              <a:rPr lang="en-CA" sz="2600" dirty="0">
                <a:latin typeface="Dagny OT" panose="020B0504020201020104" pitchFamily="34" charset="77"/>
              </a:rPr>
              <a:t>, NPS are often used instead of probabilistic designs (not good)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the associated selection bias makes NPS methods inferentially unsound;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CA" sz="2200" i="0" dirty="0">
                <a:latin typeface="Dagny OT" panose="020B0504020201020104" pitchFamily="34" charset="77"/>
              </a:rPr>
              <a:t>automated data collection often fall squarely in the NPS camp – we can analyze data collected with a NPS approach, but not generalize the results to the target population.</a:t>
            </a:r>
          </a:p>
        </p:txBody>
      </p:sp>
    </p:spTree>
    <p:extLst>
      <p:ext uri="{BB962C8B-B14F-4D97-AF65-F5344CB8AC3E}">
        <p14:creationId xmlns:p14="http://schemas.microsoft.com/office/powerpoint/2010/main" val="314422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D9B3-6314-C944-AB79-408DCD3E5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NPS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792C5-4299-FA4C-B30C-53D61BEBB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895490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There are contexts where NPS methods might fit a client’s or an organization’s need, but they must be informed of the drawbacks, and presented with some probabilistic alternatives.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Haphazard:</a:t>
            </a:r>
            <a:r>
              <a:rPr lang="en-US" i="0" dirty="0">
                <a:latin typeface="Dagny OT" panose="020B0504020201020104" pitchFamily="34" charset="77"/>
              </a:rPr>
              <a:t> person on the street, depends on availability of units, interviewer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Volunteer: </a:t>
            </a:r>
            <a:r>
              <a:rPr lang="en-US" i="0" dirty="0">
                <a:latin typeface="Dagny OT" panose="020B0504020201020104" pitchFamily="34" charset="77"/>
              </a:rPr>
              <a:t>self-selection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Judgement:</a:t>
            </a:r>
            <a:r>
              <a:rPr lang="en-US" i="0" dirty="0">
                <a:latin typeface="Dagny OT" panose="020B0504020201020104" pitchFamily="34" charset="77"/>
              </a:rPr>
              <a:t> biased by inaccurate preconceptions about the target population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Quota:</a:t>
            </a:r>
            <a:r>
              <a:rPr lang="en-US" i="0" dirty="0">
                <a:latin typeface="Dagny OT" panose="020B0504020201020104" pitchFamily="34" charset="77"/>
              </a:rPr>
              <a:t> exit polling, ignores non-response bias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Modified:</a:t>
            </a:r>
            <a:r>
              <a:rPr lang="en-US" i="0" dirty="0">
                <a:latin typeface="Dagny OT" panose="020B0504020201020104" pitchFamily="34" charset="77"/>
              </a:rPr>
              <a:t> starts probabilistic, switches to quota as a reaction to high non-response rates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Snowball: </a:t>
            </a:r>
            <a:r>
              <a:rPr lang="en-US" i="0" dirty="0">
                <a:latin typeface="Dagny OT" panose="020B0504020201020104" pitchFamily="34" charset="77"/>
              </a:rPr>
              <a:t>“pyramid” scheme</a:t>
            </a: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4822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Probabilistic sample designs are usually more </a:t>
            </a:r>
            <a:r>
              <a:rPr lang="en-CA" sz="2400" b="1" dirty="0">
                <a:latin typeface="Dagny OT" panose="020B0504020201020104" pitchFamily="34" charset="77"/>
              </a:rPr>
              <a:t>difficult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expensive</a:t>
            </a:r>
            <a:r>
              <a:rPr lang="en-CA" sz="2400" dirty="0">
                <a:latin typeface="Dagny OT" panose="020B0504020201020104" pitchFamily="34" charset="77"/>
              </a:rPr>
              <a:t> to set-up (due to the need for a quality frame), and take longer to complete.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They provide </a:t>
            </a:r>
            <a:r>
              <a:rPr lang="en-CA" sz="2400" b="1" dirty="0">
                <a:latin typeface="Dagny OT" panose="020B0504020201020104" pitchFamily="34" charset="77"/>
              </a:rPr>
              <a:t>reliable estimates </a:t>
            </a:r>
            <a:r>
              <a:rPr lang="en-CA" sz="2400" dirty="0">
                <a:latin typeface="Dagny OT" panose="020B0504020201020104" pitchFamily="34" charset="77"/>
              </a:rPr>
              <a:t>for the attribute of interest and the </a:t>
            </a:r>
            <a:r>
              <a:rPr lang="en-CA" sz="2400" b="1" dirty="0">
                <a:latin typeface="Dagny OT" panose="020B0504020201020104" pitchFamily="34" charset="77"/>
              </a:rPr>
              <a:t>sampling error</a:t>
            </a:r>
            <a:r>
              <a:rPr lang="en-CA" sz="2400" dirty="0">
                <a:latin typeface="Dagny OT" panose="020B0504020201020104" pitchFamily="34" charset="77"/>
              </a:rPr>
              <a:t>, paving the way for small samples being used to draw inferences about larger target populations (in theory, at least; the non-sampling error components can still affect results and generalisation).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3286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SAMPLING DESIGNS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Different </a:t>
            </a:r>
            <a:r>
              <a:rPr lang="en-US" sz="2400" b="1" dirty="0">
                <a:latin typeface="Dagny OT" panose="020B0504020201020104" pitchFamily="34" charset="77"/>
              </a:rPr>
              <a:t>sampling designs </a:t>
            </a:r>
            <a:r>
              <a:rPr lang="en-US" sz="2400" dirty="0">
                <a:latin typeface="Dagny OT" panose="020B0504020201020104" pitchFamily="34" charset="77"/>
              </a:rPr>
              <a:t>have distinct advantages and disadvantages. 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They can be used to compute estimates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various population attributes: mean, total, proportion, ratio, difference, etc.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for the corresponding 95% confidence intervals. </a:t>
            </a:r>
          </a:p>
          <a:p>
            <a:pPr lvl="1"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We might also want to  compute sample sizes for a given </a:t>
            </a:r>
            <a:r>
              <a:rPr lang="en-US" sz="2400" b="1" dirty="0">
                <a:latin typeface="Dagny OT" panose="020B0504020201020104" pitchFamily="34" charset="77"/>
              </a:rPr>
              <a:t>error bound </a:t>
            </a:r>
            <a:r>
              <a:rPr lang="en-US" sz="2400" dirty="0">
                <a:latin typeface="Dagny OT" panose="020B0504020201020104" pitchFamily="34" charset="77"/>
              </a:rPr>
              <a:t>(an upper limit on the radius of the desired 95% CI), and how to determine the </a:t>
            </a:r>
            <a:r>
              <a:rPr lang="en-US" sz="2400" b="1" dirty="0">
                <a:latin typeface="Dagny OT" panose="020B0504020201020104" pitchFamily="34" charset="77"/>
              </a:rPr>
              <a:t>sample allocation </a:t>
            </a:r>
            <a:r>
              <a:rPr lang="en-US" sz="2400" dirty="0">
                <a:latin typeface="Dagny OT" panose="020B0504020201020104" pitchFamily="34" charset="77"/>
              </a:rPr>
              <a:t>(how many units to be sampled in various sub-population groups).</a:t>
            </a:r>
          </a:p>
        </p:txBody>
      </p:sp>
    </p:spTree>
    <p:extLst>
      <p:ext uri="{BB962C8B-B14F-4D97-AF65-F5344CB8AC3E}">
        <p14:creationId xmlns:p14="http://schemas.microsoft.com/office/powerpoint/2010/main" val="2692927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513F-92DC-5443-9BFD-7388229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PROBABILISTIC SAMPLING DESIGNS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13C3-1631-684A-81C1-149887F0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Simple random sampling (SRS)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Stratified random sampling (STS)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Systematic sampling (SYS)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Cluster sampling (CLS)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Probability proportional-to-size sampling (PPS)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Replicated sampling (RES)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Multi-stage sampling (MSS)</a:t>
            </a:r>
          </a:p>
          <a:p>
            <a:pPr marL="0" indent="0">
              <a:buNone/>
            </a:pPr>
            <a:r>
              <a:rPr lang="en-CA" sz="2400" dirty="0">
                <a:latin typeface="Dagny OT" panose="020B0504020201020104" pitchFamily="34" charset="77"/>
              </a:rPr>
              <a:t>Multi-phase sampling (MPS)</a:t>
            </a:r>
          </a:p>
          <a:p>
            <a:endParaRPr lang="en-CA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7AE77F4-1E1D-384C-9438-73EC3ED38576}"/>
              </a:ext>
            </a:extLst>
          </p:cNvPr>
          <p:cNvSpPr txBox="1">
            <a:spLocks/>
          </p:cNvSpPr>
          <p:nvPr/>
        </p:nvSpPr>
        <p:spPr>
          <a:xfrm>
            <a:off x="5492404" y="2180495"/>
            <a:ext cx="11029615" cy="4140767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marL="0" indent="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just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2815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SIMPLE RANDOM SAMPLING (SRS)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400" i="1" dirty="0">
                    <a:latin typeface="Dagny OT" panose="020B0504020201020104" pitchFamily="34" charset="77"/>
                  </a:rPr>
                  <a:t> </a:t>
                </a:r>
                <a:r>
                  <a:rPr lang="en-US" sz="2400" dirty="0">
                    <a:latin typeface="Dagny OT" panose="020B0504020201020104" pitchFamily="34" charset="77"/>
                  </a:rPr>
                  <a:t>units are selected randomly from the frame.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Advantages: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easiest sampling design to implement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sampling errors are well-known and easy to estimate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does not require auxiliary information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Disadvantages:</a:t>
                </a:r>
                <a:r>
                  <a:rPr lang="en-US" sz="2400" dirty="0">
                    <a:latin typeface="Dagny OT" panose="020B0504020201020104" pitchFamily="34" charset="77"/>
                  </a:rPr>
                  <a:t>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makes no use of auxiliary information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no guarantee that the sample is representative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costly if sample is widely spread out, geographically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  <a:blipFill>
                <a:blip r:embed="rId2"/>
                <a:stretch>
                  <a:fillRect l="-1463" t="-18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55" y="2228003"/>
            <a:ext cx="4094162" cy="4094162"/>
          </a:xfrm>
        </p:spPr>
      </p:pic>
    </p:spTree>
    <p:extLst>
      <p:ext uri="{BB962C8B-B14F-4D97-AF65-F5344CB8AC3E}">
        <p14:creationId xmlns:p14="http://schemas.microsoft.com/office/powerpoint/2010/main" val="3761708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8A0A542-C993-8043-B82E-E7B361A8DA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955" y="2228003"/>
            <a:ext cx="4094162" cy="40941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STRATIFIED RANDOM SAMPLING (</a:t>
            </a:r>
            <a:r>
              <a:rPr lang="en-US" b="1" dirty="0" err="1"/>
              <a:t>StS</a:t>
            </a:r>
            <a:r>
              <a:rPr lang="en-US" b="1" dirty="0"/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</p:spPr>
            <p:txBody>
              <a:bodyPr>
                <a:noAutofit/>
              </a:bodyPr>
              <a:lstStyle/>
              <a:p>
                <a:pPr marL="0" indent="0" algn="just">
                  <a:buNone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400" dirty="0">
                    <a:latin typeface="Dagny OT" panose="020B0504020201020104" pitchFamily="34" charset="77"/>
                  </a:rPr>
                  <a:t> units are selected randomly from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sz="2400" dirty="0">
                    <a:latin typeface="Dagny OT" panose="020B0504020201020104" pitchFamily="34" charset="77"/>
                  </a:rPr>
                  <a:t> frame </a:t>
                </a:r>
                <a:r>
                  <a:rPr lang="en-US" sz="2400" b="1" dirty="0">
                    <a:latin typeface="Dagny OT" panose="020B0504020201020104" pitchFamily="34" charset="77"/>
                  </a:rPr>
                  <a:t>strata</a:t>
                </a:r>
                <a:r>
                  <a:rPr lang="en-US" sz="2400" dirty="0">
                    <a:latin typeface="Dagny OT" panose="020B0504020201020104" pitchFamily="34" charset="77"/>
                  </a:rPr>
                  <a:t>.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Advantages: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produce smaller error bounds than SRS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be less costly if elements are conveniently </a:t>
                </a:r>
                <a:r>
                  <a:rPr lang="en-US" i="0" dirty="0" err="1">
                    <a:latin typeface="Dagny OT" panose="020B0504020201020104" pitchFamily="34" charset="77"/>
                  </a:rPr>
                  <a:t>strat</a:t>
                </a:r>
                <a:r>
                  <a:rPr lang="en-US" i="0" dirty="0">
                    <a:latin typeface="Dagny OT" panose="020B0504020201020104" pitchFamily="34" charset="77"/>
                  </a:rPr>
                  <a:t>.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may provide estimates for sub-populations</a:t>
                </a:r>
              </a:p>
              <a:p>
                <a:pPr marL="0" indent="0" algn="just">
                  <a:buNone/>
                </a:pPr>
                <a:r>
                  <a:rPr lang="en-US" sz="2400" b="1" dirty="0">
                    <a:latin typeface="Dagny OT" panose="020B0504020201020104" pitchFamily="34" charset="77"/>
                  </a:rPr>
                  <a:t>Disadvantages:</a:t>
                </a:r>
                <a:r>
                  <a:rPr lang="en-US" sz="2400" dirty="0">
                    <a:latin typeface="Dagny OT" panose="020B0504020201020104" pitchFamily="34" charset="77"/>
                  </a:rPr>
                  <a:t> 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no major disadvantage</a:t>
                </a:r>
              </a:p>
              <a:p>
                <a:pPr lvl="1" algn="just">
                  <a:buFont typeface="Wingdings" pitchFamily="2" charset="2"/>
                  <a:buChar char="§"/>
                </a:pPr>
                <a:r>
                  <a:rPr lang="en-US" i="0" dirty="0">
                    <a:latin typeface="Dagny OT" panose="020B0504020201020104" pitchFamily="34" charset="77"/>
                  </a:rPr>
                  <a:t>if there are no natural ways to stratify the frame into homogeneous groupings, </a:t>
                </a:r>
                <a:r>
                  <a:rPr lang="en-US" i="0" dirty="0" err="1">
                    <a:latin typeface="Dagny OT" panose="020B0504020201020104" pitchFamily="34" charset="77"/>
                  </a:rPr>
                  <a:t>StS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i="0" dirty="0">
                    <a:latin typeface="Dagny OT" panose="020B0504020201020104" pitchFamily="34" charset="77"/>
                  </a:rPr>
                  <a:t>SRS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96500" y="2228003"/>
                <a:ext cx="6935455" cy="4093260"/>
              </a:xfrm>
              <a:blipFill>
                <a:blip r:embed="rId3"/>
                <a:stretch>
                  <a:fillRect l="-1463" t="-1858" r="-9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9490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OTHER SAMPLING DESIGNS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223" y="2315182"/>
            <a:ext cx="2576587" cy="257658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095" y="2313004"/>
            <a:ext cx="2580942" cy="2580942"/>
          </a:xfrm>
          <a:prstGeom prst="rect">
            <a:avLst/>
          </a:prstGeom>
        </p:spPr>
      </p:pic>
      <p:pic>
        <p:nvPicPr>
          <p:cNvPr id="6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4124" y="2315182"/>
            <a:ext cx="2576587" cy="2576587"/>
          </a:xfrm>
          <a:prstGeom prst="rect">
            <a:avLst/>
          </a:prstGeom>
        </p:spPr>
      </p:pic>
      <p:pic>
        <p:nvPicPr>
          <p:cNvPr id="7" name="Content Placeholder 4"/>
          <p:cNvPicPr>
            <a:picLocks noGrp="1" noChangeAspect="1"/>
          </p:cNvPicPr>
          <p:nvPr>
            <p:ph sz="half" idx="429496729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996" y="2313004"/>
            <a:ext cx="2580942" cy="258094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91095" y="4891769"/>
            <a:ext cx="25809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Cluster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ClS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3805868" y="4891769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Multi-Stage Sampling (MSS)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4996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Multi-Phase Sampling (MPS)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439769" y="4891768"/>
            <a:ext cx="25809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Replicated Sampling (</a:t>
            </a:r>
            <a:r>
              <a:rPr lang="en-US" err="1">
                <a:solidFill>
                  <a:schemeClr val="tx2"/>
                </a:solidFill>
                <a:latin typeface="Dagny OT" panose="020B0504020201020104" pitchFamily="34" charset="0"/>
              </a:rPr>
              <a:t>ReS</a:t>
            </a:r>
            <a:r>
              <a:rPr lang="en-US">
                <a:solidFill>
                  <a:schemeClr val="tx2"/>
                </a:solidFill>
                <a:latin typeface="Dagny OT" panose="020B05040202010201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5086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DF7C-219E-C040-8261-BB2BD405B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WEB SCRAPING &amp; AUTOMATED DATA COLLECTION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5C48B-72E0-D747-A26E-46BF4F98C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PROCESSING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61FE956-60D4-584A-BDEA-74E69C63273A}"/>
              </a:ext>
            </a:extLst>
          </p:cNvPr>
          <p:cNvSpPr/>
          <p:nvPr/>
        </p:nvSpPr>
        <p:spPr>
          <a:xfrm>
            <a:off x="53708" y="5319117"/>
            <a:ext cx="352059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“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</a:rPr>
              <a:t>The streets of the Web are paved with data that can’t wait to be collected.</a:t>
            </a:r>
            <a:r>
              <a:rPr lang="en-US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”</a:t>
            </a:r>
          </a:p>
          <a:p>
            <a:pPr algn="ctr"/>
            <a:endParaRPr lang="en-US" sz="10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  <a:p>
            <a:pPr algn="r"/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Munzart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Rubba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Meissner, </a:t>
            </a:r>
            <a:r>
              <a:rPr lang="en-US" sz="1400" dirty="0" err="1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Nyhuis</a:t>
            </a:r>
            <a:r>
              <a:rPr lang="en-US" sz="1400" dirty="0">
                <a:solidFill>
                  <a:schemeClr val="tx2"/>
                </a:solidFill>
                <a:latin typeface="Dagny OT" panose="020B0504020201020104" pitchFamily="34" charset="0"/>
                <a:ea typeface="Helvetica Light" charset="0"/>
                <a:cs typeface="Helvetica Light" charset="0"/>
              </a:rPr>
              <a:t>, Automated Data Collection with R</a:t>
            </a:r>
          </a:p>
          <a:p>
            <a:pPr algn="r"/>
            <a:endParaRPr lang="en-US" sz="200" dirty="0">
              <a:solidFill>
                <a:schemeClr val="tx2"/>
              </a:solidFill>
              <a:latin typeface="Dagny OT" panose="020B0504020201020104" pitchFamily="34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558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23AA1D1-F329-461F-AA90-83EFB3E8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OBJECTIVE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F52E70-00C2-4E50-9BD9-4B9729BA82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We seek data that can: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legitimate insight </a:t>
            </a:r>
            <a:r>
              <a:rPr lang="en-CA" i="0" dirty="0">
                <a:latin typeface="Dagny OT" panose="020B0504020201020104" pitchFamily="34" charset="77"/>
              </a:rPr>
              <a:t>into our system of interest;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provide </a:t>
            </a:r>
            <a:r>
              <a:rPr lang="en-CA" b="1" i="0" dirty="0">
                <a:latin typeface="Dagny OT" panose="020B0504020201020104" pitchFamily="34" charset="77"/>
              </a:rPr>
              <a:t>correct</a:t>
            </a:r>
            <a:r>
              <a:rPr lang="en-CA" i="0" dirty="0">
                <a:latin typeface="Dagny OT" panose="020B0504020201020104" pitchFamily="34" charset="77"/>
              </a:rPr>
              <a:t>, </a:t>
            </a:r>
            <a:r>
              <a:rPr lang="en-CA" b="1" i="0" dirty="0">
                <a:latin typeface="Dagny OT" panose="020B0504020201020104" pitchFamily="34" charset="77"/>
              </a:rPr>
              <a:t>accurate</a:t>
            </a:r>
            <a:r>
              <a:rPr lang="en-CA" i="0" dirty="0">
                <a:latin typeface="Dagny OT" panose="020B0504020201020104" pitchFamily="34" charset="77"/>
              </a:rPr>
              <a:t> answers to relevant questions;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b="1" i="0" dirty="0">
                <a:latin typeface="Dagny OT" panose="020B0504020201020104" pitchFamily="34" charset="77"/>
              </a:rPr>
              <a:t>support</a:t>
            </a:r>
            <a:r>
              <a:rPr lang="en-CA" i="0" dirty="0">
                <a:latin typeface="Dagny OT" panose="020B0504020201020104" pitchFamily="34" charset="77"/>
              </a:rPr>
              <a:t> the drawing of </a:t>
            </a:r>
            <a:r>
              <a:rPr lang="en-CA" b="1" i="0" dirty="0">
                <a:latin typeface="Dagny OT" panose="020B0504020201020104" pitchFamily="34" charset="77"/>
              </a:rPr>
              <a:t>valid</a:t>
            </a:r>
            <a:r>
              <a:rPr lang="en-CA" i="0" dirty="0">
                <a:latin typeface="Dagny OT" panose="020B0504020201020104" pitchFamily="34" charset="77"/>
              </a:rPr>
              <a:t> conclusions, with the ability to </a:t>
            </a:r>
            <a:r>
              <a:rPr lang="en-CA" b="1" i="0" dirty="0">
                <a:latin typeface="Dagny OT" panose="020B0504020201020104" pitchFamily="34" charset="77"/>
              </a:rPr>
              <a:t>qualify/quantify </a:t>
            </a:r>
            <a:r>
              <a:rPr lang="en-CA" i="0" dirty="0">
                <a:latin typeface="Dagny OT" panose="020B0504020201020104" pitchFamily="34" charset="77"/>
              </a:rPr>
              <a:t>these conclusions in terms of scope and precision.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This cannot be done without </a:t>
            </a:r>
            <a:r>
              <a:rPr lang="en-CA" sz="2400" b="1" dirty="0">
                <a:latin typeface="Dagny OT" panose="020B0504020201020104" pitchFamily="34" charset="77"/>
              </a:rPr>
              <a:t>study design: </a:t>
            </a:r>
            <a:r>
              <a:rPr lang="en-CA" sz="2400" dirty="0">
                <a:latin typeface="Dagny OT" panose="020B0504020201020104" pitchFamily="34" charset="77"/>
              </a:rPr>
              <a:t>what data should we </a:t>
            </a:r>
            <a:r>
              <a:rPr lang="en-CA" sz="2400" dirty="0" err="1">
                <a:latin typeface="Dagny OT" panose="020B0504020201020104" pitchFamily="34" charset="77"/>
              </a:rPr>
              <a:t>cllect</a:t>
            </a:r>
            <a:r>
              <a:rPr lang="en-CA" sz="2400" dirty="0">
                <a:latin typeface="Dagny OT" panose="020B0504020201020104" pitchFamily="34" charset="77"/>
              </a:rPr>
              <a:t>, and how should we collect it. </a:t>
            </a:r>
          </a:p>
        </p:txBody>
      </p:sp>
    </p:spTree>
    <p:extLst>
      <p:ext uri="{BB962C8B-B14F-4D97-AF65-F5344CB8AC3E}">
        <p14:creationId xmlns:p14="http://schemas.microsoft.com/office/powerpoint/2010/main" val="3180191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WORLD WIDE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 way we </a:t>
            </a:r>
            <a:r>
              <a:rPr lang="en-CA" sz="2400" b="1" dirty="0">
                <a:latin typeface="Dagny OT" panose="020B0504020201020104" pitchFamily="34" charset="77"/>
              </a:rPr>
              <a:t>share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collect</a:t>
            </a:r>
            <a:r>
              <a:rPr lang="en-CA" sz="2400" dirty="0">
                <a:latin typeface="Dagny OT" panose="020B0504020201020104" pitchFamily="34" charset="77"/>
              </a:rPr>
              <a:t>, and </a:t>
            </a:r>
            <a:r>
              <a:rPr lang="en-CA" sz="2400" b="1" dirty="0">
                <a:latin typeface="Dagny OT" panose="020B0504020201020104" pitchFamily="34" charset="77"/>
              </a:rPr>
              <a:t>publish</a:t>
            </a:r>
            <a:r>
              <a:rPr lang="en-CA" sz="2400" dirty="0">
                <a:latin typeface="Dagny OT" panose="020B0504020201020104" pitchFamily="34" charset="77"/>
              </a:rPr>
              <a:t> data has changed over the past few years due to the ubiquity of the </a:t>
            </a:r>
            <a:r>
              <a:rPr lang="en-CA" sz="2400" i="1" dirty="0">
                <a:latin typeface="Dagny OT" panose="020B0504020201020104" pitchFamily="34" charset="77"/>
              </a:rPr>
              <a:t>World Wide Web </a:t>
            </a:r>
            <a:r>
              <a:rPr lang="en-CA" sz="2400" dirty="0">
                <a:latin typeface="Dagny OT" panose="020B0504020201020104" pitchFamily="34" charset="77"/>
              </a:rPr>
              <a:t>(WWW).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Private businesses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government</a:t>
            </a:r>
            <a:r>
              <a:rPr lang="en-CA" sz="2400" dirty="0">
                <a:latin typeface="Dagny OT" panose="020B0504020201020104" pitchFamily="34" charset="77"/>
              </a:rPr>
              <a:t>, and </a:t>
            </a:r>
            <a:r>
              <a:rPr lang="en-CA" sz="2400" b="1" dirty="0">
                <a:latin typeface="Dagny OT" panose="020B0504020201020104" pitchFamily="34" charset="77"/>
              </a:rPr>
              <a:t>individual users </a:t>
            </a:r>
            <a:r>
              <a:rPr lang="en-CA" sz="2400" dirty="0">
                <a:latin typeface="Dagny OT" panose="020B0504020201020104" pitchFamily="34" charset="77"/>
              </a:rPr>
              <a:t>are posting and sharing all kinds of data and information.  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At every moment, new channels generate vast amounts of data on human behaviour.</a:t>
            </a:r>
          </a:p>
        </p:txBody>
      </p:sp>
    </p:spTree>
    <p:extLst>
      <p:ext uri="{BB962C8B-B14F-4D97-AF65-F5344CB8AC3E}">
        <p14:creationId xmlns:p14="http://schemas.microsoft.com/office/powerpoint/2010/main" val="299476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WORLD WIDE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There was a time in the recent past where both scarcity and inaccessibility of data was a problem for researchers and decision-makers. That is </a:t>
            </a:r>
            <a:r>
              <a:rPr lang="en-CA" sz="2400" b="1" dirty="0">
                <a:latin typeface="Dagny OT" panose="020B0504020201020104" pitchFamily="34" charset="77"/>
              </a:rPr>
              <a:t>emphatically</a:t>
            </a:r>
            <a:r>
              <a:rPr lang="en-CA" sz="2400" dirty="0">
                <a:latin typeface="Dagny OT" panose="020B0504020201020104" pitchFamily="34" charset="77"/>
              </a:rPr>
              <a:t> not the case anymore. 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Data abundance carries its own set of problems</a:t>
            </a:r>
            <a:r>
              <a:rPr lang="en-CA" dirty="0">
                <a:latin typeface="Dagny OT" panose="020B0504020201020104" pitchFamily="34" charset="77"/>
              </a:rPr>
              <a:t>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tangled masses of data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traditional data collection methods and classical (small) data analysis techniques may not be sufficient anymore </a:t>
            </a:r>
          </a:p>
        </p:txBody>
      </p:sp>
    </p:spTree>
    <p:extLst>
      <p:ext uri="{BB962C8B-B14F-4D97-AF65-F5344CB8AC3E}">
        <p14:creationId xmlns:p14="http://schemas.microsoft.com/office/powerpoint/2010/main" val="52068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Let’s say you want to know what people think of a new phone. Standard approach: market research (e.g. telephone survey, reward system, etc.).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Pitfalls: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unrepresentative sample</a:t>
            </a:r>
            <a:r>
              <a:rPr lang="en-CA" i="0" dirty="0">
                <a:latin typeface="Dagny OT" panose="020B0504020201020104" pitchFamily="34" charset="77"/>
              </a:rPr>
              <a:t>: the selected sample might not represent the intended population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systematic non-response</a:t>
            </a:r>
            <a:r>
              <a:rPr lang="en-CA" i="0" dirty="0">
                <a:latin typeface="Dagny OT" panose="020B0504020201020104" pitchFamily="34" charset="77"/>
              </a:rPr>
              <a:t>: people who don’t like phone surveys might be less (or more) likely to dislike the new phone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coverage error</a:t>
            </a:r>
            <a:r>
              <a:rPr lang="en-CA" i="0" dirty="0">
                <a:latin typeface="Dagny OT" panose="020B0504020201020104" pitchFamily="34" charset="77"/>
              </a:rPr>
              <a:t>: people without a landline can’t be reached, say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dirty="0">
                <a:latin typeface="Dagny OT" panose="020B0504020201020104" pitchFamily="34" charset="77"/>
              </a:rPr>
              <a:t>measurement error</a:t>
            </a:r>
            <a:r>
              <a:rPr lang="en-CA" i="0" dirty="0">
                <a:latin typeface="Dagny OT" panose="020B0504020201020104" pitchFamily="34" charset="77"/>
              </a:rPr>
              <a:t>: are the survey questions providing suitable info for the problem at hand?</a:t>
            </a:r>
          </a:p>
        </p:txBody>
      </p:sp>
    </p:spTree>
    <p:extLst>
      <p:ext uri="{BB962C8B-B14F-4D97-AF65-F5344CB8AC3E}">
        <p14:creationId xmlns:p14="http://schemas.microsoft.com/office/powerpoint/2010/main" val="12873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These solutions can be </a:t>
            </a:r>
            <a:r>
              <a:rPr lang="en-CA" sz="2400" b="1" dirty="0">
                <a:latin typeface="Dagny OT" panose="020B0504020201020104" pitchFamily="34" charset="77"/>
              </a:rPr>
              <a:t>costly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time-consuming</a:t>
            </a:r>
            <a:r>
              <a:rPr lang="en-CA" sz="2400" dirty="0">
                <a:latin typeface="Dagny OT" panose="020B0504020201020104" pitchFamily="34" charset="77"/>
              </a:rPr>
              <a:t>, </a:t>
            </a:r>
            <a:r>
              <a:rPr lang="en-CA" sz="2400" b="1" dirty="0">
                <a:latin typeface="Dagny OT" panose="020B0504020201020104" pitchFamily="34" charset="77"/>
              </a:rPr>
              <a:t>ineffective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Proxies</a:t>
            </a:r>
            <a:r>
              <a:rPr lang="en-CA" sz="2400" dirty="0">
                <a:latin typeface="Dagny OT" panose="020B0504020201020104" pitchFamily="34" charset="77"/>
              </a:rPr>
              <a:t> are indicators that are strongly related to the information of interest, without measuring it directly.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If</a:t>
            </a:r>
            <a:r>
              <a:rPr lang="en-CA" sz="2400" b="1" dirty="0">
                <a:latin typeface="Dagny OT" panose="020B0504020201020104" pitchFamily="34" charset="77"/>
              </a:rPr>
              <a:t> popularity</a:t>
            </a:r>
            <a:r>
              <a:rPr lang="en-CA" sz="2400" dirty="0">
                <a:latin typeface="Dagny OT" panose="020B0504020201020104" pitchFamily="34" charset="77"/>
              </a:rPr>
              <a:t> is defined as large groups of people preferring one product over a competitor, then sales statistics on a commercial website may provide a proxy for popularity.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Rankings on Amazon could provide a more </a:t>
            </a:r>
            <a:r>
              <a:rPr lang="en-CA" sz="2400" b="1" dirty="0">
                <a:latin typeface="Dagny OT" panose="020B0504020201020104" pitchFamily="34" charset="77"/>
              </a:rPr>
              <a:t>comprehensive</a:t>
            </a:r>
            <a:r>
              <a:rPr lang="en-CA" sz="2400" dirty="0">
                <a:latin typeface="Dagny OT" panose="020B0504020201020104" pitchFamily="34" charset="77"/>
              </a:rPr>
              <a:t> view of the phone market than a traditional survey.</a:t>
            </a:r>
          </a:p>
        </p:txBody>
      </p:sp>
    </p:spTree>
    <p:extLst>
      <p:ext uri="{BB962C8B-B14F-4D97-AF65-F5344CB8AC3E}">
        <p14:creationId xmlns:p14="http://schemas.microsoft.com/office/powerpoint/2010/main" val="292988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WEB DATA SCRAPING</a:t>
            </a:r>
            <a:br>
              <a:rPr lang="en-CA" dirty="0"/>
            </a:br>
            <a:r>
              <a:rPr lang="en-CA" b="1" dirty="0"/>
              <a:t>EXAMPLE: NEW PHONE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Representativeness </a:t>
            </a:r>
            <a:r>
              <a:rPr lang="en-CA" sz="2400" dirty="0">
                <a:latin typeface="Dagny OT" panose="020B0504020201020104" pitchFamily="34" charset="77"/>
              </a:rPr>
              <a:t>of the</a:t>
            </a:r>
            <a:r>
              <a:rPr lang="en-CA" sz="2400" b="1" dirty="0">
                <a:latin typeface="Dagny OT" panose="020B0504020201020104" pitchFamily="34" charset="77"/>
              </a:rPr>
              <a:t> listed products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all phones listed? 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if not, is it because that website doesn’t sell them? 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there some other reason?</a:t>
            </a:r>
          </a:p>
          <a:p>
            <a:pPr lvl="0">
              <a:lnSpc>
                <a:spcPct val="110000"/>
              </a:lnSpc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Representativeness </a:t>
            </a:r>
            <a:r>
              <a:rPr lang="en-CA" sz="2400" dirty="0">
                <a:latin typeface="Dagny OT" panose="020B0504020201020104" pitchFamily="34" charset="77"/>
              </a:rPr>
              <a:t>of the </a:t>
            </a:r>
            <a:r>
              <a:rPr lang="en-CA" sz="2400" b="1" dirty="0">
                <a:latin typeface="Dagny OT" panose="020B0504020201020104" pitchFamily="34" charset="77"/>
              </a:rPr>
              <a:t>customers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buying/not-buying online products?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buying from specific sites?</a:t>
            </a:r>
          </a:p>
          <a:p>
            <a:pPr lvl="1">
              <a:lnSpc>
                <a:spcPct val="11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are there specific groups leaving/not-leaving reviews? </a:t>
            </a:r>
          </a:p>
          <a:p>
            <a:pPr>
              <a:lnSpc>
                <a:spcPct val="11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Truthfulness</a:t>
            </a:r>
            <a:r>
              <a:rPr lang="en-CA" sz="2400" dirty="0">
                <a:latin typeface="Dagny OT" panose="020B0504020201020104" pitchFamily="34" charset="77"/>
              </a:rPr>
              <a:t> of customers and </a:t>
            </a:r>
            <a:r>
              <a:rPr lang="en-CA" sz="2400" b="1" dirty="0">
                <a:latin typeface="Dagny OT" panose="020B0504020201020104" pitchFamily="34" charset="77"/>
              </a:rPr>
              <a:t>reliability</a:t>
            </a:r>
            <a:r>
              <a:rPr lang="en-CA" sz="2400" dirty="0">
                <a:latin typeface="Dagny OT" panose="020B0504020201020104" pitchFamily="34" charset="77"/>
              </a:rPr>
              <a:t> of reviews. </a:t>
            </a:r>
          </a:p>
        </p:txBody>
      </p:sp>
    </p:spTree>
    <p:extLst>
      <p:ext uri="{BB962C8B-B14F-4D97-AF65-F5344CB8AC3E}">
        <p14:creationId xmlns:p14="http://schemas.microsoft.com/office/powerpoint/2010/main" val="287125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WHY USE AUTOMATED DATA COLLECTION?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7131269" cy="3581400"/>
          </a:xfrm>
        </p:spPr>
        <p:txBody>
          <a:bodyPr numCol="1">
            <a:normAutofit fontScale="47500" lnSpcReduction="20000"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With regards to social scientific data: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sparse financial resources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little time or desire to collect data by hand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want to work with up to date, high-quality data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document process from data collection to publication for reproducibility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CA" sz="11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CA" sz="5100" b="1" dirty="0">
                <a:latin typeface="Dagny OT" panose="020B0504020201020104" pitchFamily="34" charset="77"/>
              </a:rPr>
              <a:t>Issues with manual collection: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non-reproducible process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prone to errors and cumbersome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sz="4200" i="0" dirty="0">
                <a:latin typeface="Dagny OT" panose="020B0504020201020104" pitchFamily="34" charset="77"/>
              </a:rPr>
              <a:t>subject to heightened risks of “death by boredom”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A730AC8-5694-EE4F-8839-FE50E3DD68C9}"/>
              </a:ext>
            </a:extLst>
          </p:cNvPr>
          <p:cNvSpPr txBox="1">
            <a:spLocks/>
          </p:cNvSpPr>
          <p:nvPr/>
        </p:nvSpPr>
        <p:spPr>
          <a:xfrm>
            <a:off x="8313682" y="2286000"/>
            <a:ext cx="3878318" cy="358140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Franklin Gothic Book" panose="020B0503020102020204" pitchFamily="34" charset="0"/>
              <a:buNone/>
            </a:pPr>
            <a:r>
              <a:rPr lang="en-CA" sz="2400" b="1" dirty="0">
                <a:latin typeface="Dagny OT" panose="020B0504020201020104" pitchFamily="34" charset="77"/>
              </a:rPr>
              <a:t>Advantages: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reliability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reproducibility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time-efficient</a:t>
            </a:r>
          </a:p>
          <a:p>
            <a:pPr lvl="1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higher quality datasets</a:t>
            </a:r>
          </a:p>
        </p:txBody>
      </p:sp>
    </p:spTree>
    <p:extLst>
      <p:ext uri="{BB962C8B-B14F-4D97-AF65-F5344CB8AC3E}">
        <p14:creationId xmlns:p14="http://schemas.microsoft.com/office/powerpoint/2010/main" val="364017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3D3FA-1596-43C4-A805-4CC4415F7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AUTOMATED DATA COLLECTION CHECKLIST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66B81-26C9-450A-B0E3-E0A31607E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10305394" cy="3581400"/>
          </a:xfrm>
        </p:spPr>
        <p:txBody>
          <a:bodyPr>
            <a:normAutofit fontScale="55000" lnSpcReduction="20000"/>
          </a:bodyPr>
          <a:lstStyle/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dirty="0">
                <a:latin typeface="Dagny OT" panose="020B0504020201020104" pitchFamily="34" charset="77"/>
              </a:rPr>
              <a:t>Is </a:t>
            </a:r>
            <a:r>
              <a:rPr lang="en-CA" sz="4400" b="1" dirty="0">
                <a:latin typeface="Dagny OT" panose="020B0504020201020104" pitchFamily="34" charset="77"/>
              </a:rPr>
              <a:t>web scraping </a:t>
            </a:r>
            <a:r>
              <a:rPr lang="en-CA" sz="4400" dirty="0">
                <a:latin typeface="Dagny OT" panose="020B0504020201020104" pitchFamily="34" charset="77"/>
              </a:rPr>
              <a:t>really necessary? </a:t>
            </a:r>
            <a:endParaRPr lang="en-CA" sz="4400" dirty="0"/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endParaRPr lang="en-CA" sz="9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b="1" dirty="0">
                <a:latin typeface="Dagny OT" panose="020B0504020201020104" pitchFamily="34" charset="77"/>
              </a:rPr>
              <a:t>Criteria: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plan to repeat the task from time to time e.g. to update your database?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want others to be able to replicate your data collection process?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do you deal with online sources of data frequently?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is the task non-trivial in terms of scope and complexity?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if the task can be done manually, do you lack the resources to let others do the work?</a:t>
            </a:r>
          </a:p>
          <a:p>
            <a:pPr lvl="1" algn="just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lang="en-CA" sz="3600" i="0" dirty="0">
                <a:latin typeface="Dagny OT" panose="020B0504020201020104" pitchFamily="34" charset="77"/>
              </a:rPr>
              <a:t>are you willing to automate the process by means of programming?</a:t>
            </a:r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endParaRPr lang="en-CA" sz="900" dirty="0"/>
          </a:p>
          <a:p>
            <a:pPr marL="0" indent="0" algn="just">
              <a:lnSpc>
                <a:spcPct val="120000"/>
              </a:lnSpc>
              <a:spcBef>
                <a:spcPts val="600"/>
              </a:spcBef>
              <a:buNone/>
            </a:pPr>
            <a:r>
              <a:rPr lang="en-CA" sz="4400" dirty="0">
                <a:latin typeface="Dagny OT" panose="020B0504020201020104" pitchFamily="34" charset="77"/>
              </a:rPr>
              <a:t>If most answers are “Yes”, then automated collection may be the right choice.</a:t>
            </a:r>
            <a:endParaRPr lang="en-CA" sz="4400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709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769366" cy="3581400"/>
          </a:xfrm>
        </p:spPr>
        <p:txBody>
          <a:bodyPr>
            <a:normAutofit fontScale="25000" lnSpcReduction="20000"/>
          </a:bodyPr>
          <a:lstStyle/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1. Know exactly what kind of information you need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Specific: sales of top 10 shoe brands in 2017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Vague: people’s opinion on shoe brand X</a:t>
            </a: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CA" b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endParaRPr lang="en-CA" b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2. Find web data sources that could provide direct/indirect information 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Easier for specific facts: shoe store’s webpage provides information about shoes that are currently in demand, such as sandals, boots, etc.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Tweets may contain opinion trends on anything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Commercial platforms can provide information on product satisfaction</a:t>
            </a:r>
          </a:p>
        </p:txBody>
      </p:sp>
    </p:spTree>
    <p:extLst>
      <p:ext uri="{BB962C8B-B14F-4D97-AF65-F5344CB8AC3E}">
        <p14:creationId xmlns:p14="http://schemas.microsoft.com/office/powerpoint/2010/main" val="206830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marL="0" lv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6000" b="1" dirty="0">
                <a:latin typeface="Dagny OT" panose="020B0504020201020104" pitchFamily="34" charset="77"/>
              </a:rPr>
              <a:t>3. Develop a theory data generation processes for potential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When was the data generated?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When was it uploaded to the Web?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Who uploaded the data?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Are there any potential areas that are not covered? consistent? accurate?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5000" i="0" dirty="0">
                <a:latin typeface="Dagny OT" panose="020B0504020201020104" pitchFamily="34" charset="77"/>
              </a:rPr>
              <a:t>How often is the data updated?</a:t>
            </a:r>
          </a:p>
        </p:txBody>
      </p:sp>
    </p:spTree>
    <p:extLst>
      <p:ext uri="{BB962C8B-B14F-4D97-AF65-F5344CB8AC3E}">
        <p14:creationId xmlns:p14="http://schemas.microsoft.com/office/powerpoint/2010/main" val="241521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D9959-BA7D-460B-898B-BFD915D0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COLLECTION PROCESS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16551-78F4-483D-8974-FC97AEF75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4. Balance advantages and disadvantages of potential data sources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Validate the quality of data used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Are there independent sources that provide similar information?</a:t>
            </a:r>
          </a:p>
          <a:p>
            <a:pPr lvl="1" algn="just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Can you identify original source of secondary data?</a:t>
            </a:r>
          </a:p>
          <a:p>
            <a:pPr lvl="0">
              <a:lnSpc>
                <a:spcPct val="120000"/>
              </a:lnSpc>
              <a:spcBef>
                <a:spcPts val="0"/>
              </a:spcBef>
            </a:pPr>
            <a:endParaRPr lang="en-CA" sz="2000" b="1" dirty="0">
              <a:latin typeface="Dagny OT" panose="020B0504020201020104" pitchFamily="34" charset="77"/>
            </a:endParaRPr>
          </a:p>
          <a:p>
            <a:pPr lvl="0">
              <a:lnSpc>
                <a:spcPct val="120000"/>
              </a:lnSpc>
              <a:spcBef>
                <a:spcPts val="0"/>
              </a:spcBef>
            </a:pPr>
            <a:endParaRPr lang="en-CA" sz="2000" b="1" dirty="0">
              <a:latin typeface="Dagny OT" panose="020B0504020201020104" pitchFamily="34" charset="77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CA" sz="9600" b="1" dirty="0">
                <a:latin typeface="Dagny OT" panose="020B0504020201020104" pitchFamily="34" charset="77"/>
              </a:rPr>
              <a:t>5. Make a decision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Choose data source that seems most suitable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Document reasons for this decision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buFont typeface="Wingdings" pitchFamily="2" charset="2"/>
              <a:buChar char="§"/>
            </a:pPr>
            <a:r>
              <a:rPr lang="en-CA" sz="8000" i="0" dirty="0">
                <a:latin typeface="Dagny OT" panose="020B0504020201020104" pitchFamily="34" charset="77"/>
              </a:rPr>
              <a:t>Collect data from several sources to validate data sources</a:t>
            </a:r>
          </a:p>
          <a:p>
            <a:endParaRPr lang="en-CA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2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24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9884979" cy="3581400"/>
          </a:xfrm>
        </p:spPr>
        <p:txBody>
          <a:bodyPr/>
          <a:lstStyle/>
          <a:p>
            <a:pPr marL="0" lvl="0" indent="0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Questions: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what type of data is most suited to answer the questions?  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quality of the data sufficiently high to answer the questions?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information systematically flawed?</a:t>
            </a:r>
            <a:endParaRPr lang="en-CA" sz="1000" i="0" dirty="0">
              <a:latin typeface="Dagny OT" panose="020B0504020201020104" pitchFamily="34" charset="77"/>
            </a:endParaRP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is the data being used because “it’s the best data we have”?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CA" sz="500" i="0" dirty="0">
              <a:latin typeface="Dagny OT" panose="020B0504020201020104" pitchFamily="34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Data quality depends on the </a:t>
            </a:r>
            <a:r>
              <a:rPr lang="en-CA" sz="2400" b="1" dirty="0">
                <a:latin typeface="Dagny OT" panose="020B0504020201020104" pitchFamily="34" charset="77"/>
              </a:rPr>
              <a:t>application</a:t>
            </a:r>
            <a:r>
              <a:rPr lang="en-CA" sz="2400" dirty="0">
                <a:latin typeface="Dagny OT" panose="020B0504020201020104" pitchFamily="34" charset="77"/>
              </a:rPr>
              <a:t>.  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a sample of tweets collected on a random day could be used to analyze the use of a hashtags or the gender-specific use of words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not as useful if collected during Game 7 of the Stanley Cup Finals (</a:t>
            </a:r>
            <a:r>
              <a:rPr lang="en-CA" b="1" i="0" dirty="0">
                <a:latin typeface="Dagny OT" panose="020B0504020201020104" pitchFamily="34" charset="77"/>
              </a:rPr>
              <a:t>collection bias</a:t>
            </a:r>
            <a:r>
              <a:rPr lang="en-CA" i="0" dirty="0">
                <a:latin typeface="Dagny OT" panose="020B0504020201020104" pitchFamily="34" charset="77"/>
              </a:rPr>
              <a:t>)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endParaRPr lang="en-CA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6549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F142F-F4CB-43B3-9A67-C4E46FE2A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WEB SCRAPING DATA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CC0E3-186C-49BD-B68E-B8C70875F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First-hand information: </a:t>
            </a:r>
            <a:r>
              <a:rPr lang="en-CA" sz="2400" dirty="0">
                <a:latin typeface="Dagny OT" panose="020B0504020201020104" pitchFamily="34" charset="77"/>
              </a:rPr>
              <a:t>for example, a tweet, or a news article.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Second-hand data: </a:t>
            </a:r>
            <a:r>
              <a:rPr lang="en-CA" sz="2400" dirty="0">
                <a:latin typeface="Dagny OT" panose="020B0504020201020104" pitchFamily="34" charset="77"/>
              </a:rPr>
              <a:t>data that has been copied from an offline source or scraped from elsewhere.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Sometimes one can’t remember or retrace the source of such data.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Does it still make sense to use it? It depends.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i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Any use of secondary data requires </a:t>
            </a:r>
            <a:r>
              <a:rPr lang="en-CA" sz="2400" b="1" dirty="0">
                <a:latin typeface="Dagny OT" panose="020B0504020201020104" pitchFamily="34" charset="77"/>
              </a:rPr>
              <a:t>cross-checking</a:t>
            </a:r>
            <a:r>
              <a:rPr lang="en-CA" sz="2400" dirty="0">
                <a:latin typeface="Dagny OT" panose="020B0504020201020104" pitchFamily="34" charset="77"/>
              </a:rPr>
              <a:t> and </a:t>
            </a:r>
            <a:r>
              <a:rPr lang="en-CA" sz="2400" b="1" dirty="0">
                <a:latin typeface="Dagny OT" panose="020B0504020201020104" pitchFamily="34" charset="77"/>
              </a:rPr>
              <a:t>validation</a:t>
            </a:r>
            <a:r>
              <a:rPr lang="en-CA" sz="2400" dirty="0">
                <a:latin typeface="Dagny OT" panose="020B0504020201020104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56445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What is a spider?</a:t>
            </a:r>
            <a:r>
              <a:rPr lang="en-CA" sz="2400" i="1" dirty="0">
                <a:latin typeface="Dagny OT" panose="020B0504020201020104" pitchFamily="34" charset="77"/>
              </a:rPr>
              <a:t> 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Programs that graze or crawl the web for information rapidly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Jumps from one page to another, grabbing the entire page content</a:t>
            </a:r>
          </a:p>
          <a:p>
            <a:pPr algn="just">
              <a:lnSpc>
                <a:spcPct val="100000"/>
              </a:lnSpc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Web scraping</a:t>
            </a:r>
            <a:r>
              <a:rPr lang="en-CA" sz="2400" dirty="0">
                <a:latin typeface="Dagny OT" panose="020B0504020201020104" pitchFamily="34" charset="77"/>
              </a:rPr>
              <a:t> requires taking specific information from specific websites (which is the stated goal): how is that </a:t>
            </a:r>
            <a:r>
              <a:rPr lang="en-CA" sz="2400" b="1" dirty="0">
                <a:latin typeface="Dagny OT" panose="020B0504020201020104" pitchFamily="34" charset="77"/>
              </a:rPr>
              <a:t>different </a:t>
            </a:r>
            <a:r>
              <a:rPr lang="en-CA" sz="2400" dirty="0">
                <a:latin typeface="Dagny OT" panose="020B0504020201020104" pitchFamily="34" charset="77"/>
              </a:rPr>
              <a:t>from a spider?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“Scraping inherently involves </a:t>
            </a:r>
            <a:r>
              <a:rPr lang="en-CA" sz="2400" b="1" dirty="0">
                <a:latin typeface="Dagny OT" panose="020B0504020201020104" pitchFamily="34" charset="77"/>
              </a:rPr>
              <a:t>copying</a:t>
            </a:r>
            <a:r>
              <a:rPr lang="en-CA" sz="2400" dirty="0">
                <a:latin typeface="Dagny OT" panose="020B0504020201020104" pitchFamily="34" charset="77"/>
              </a:rPr>
              <a:t>, and therefore one of the most obvious claims against scrapers is copyright infringement.”</a:t>
            </a:r>
          </a:p>
        </p:txBody>
      </p:sp>
    </p:spTree>
    <p:extLst>
      <p:ext uri="{BB962C8B-B14F-4D97-AF65-F5344CB8AC3E}">
        <p14:creationId xmlns:p14="http://schemas.microsoft.com/office/powerpoint/2010/main" val="310348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Crawling another company’s information to process and resell it is a common complaint.</a:t>
            </a:r>
            <a:endParaRPr lang="en-CA" sz="2400" i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Ethical Guidelines: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work as transparently as possible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document data sources at all time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give credit to those who originally collected and published the data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if the data is collected by another agency, get permission to reproduce it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CA" i="0" dirty="0">
                <a:latin typeface="Dagny OT" panose="020B0504020201020104" pitchFamily="34" charset="77"/>
              </a:rPr>
              <a:t>don’t do anything illegal</a:t>
            </a:r>
          </a:p>
        </p:txBody>
      </p:sp>
    </p:spTree>
    <p:extLst>
      <p:ext uri="{BB962C8B-B14F-4D97-AF65-F5344CB8AC3E}">
        <p14:creationId xmlns:p14="http://schemas.microsoft.com/office/powerpoint/2010/main" val="242744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CA" sz="3100" b="1" dirty="0">
                <a:latin typeface="Dagny OT" panose="020B0504020201020104" pitchFamily="34" charset="77"/>
              </a:rPr>
              <a:t>eBay vs. Bidder’s Edge (BE)</a:t>
            </a:r>
          </a:p>
          <a:p>
            <a:pPr lvl="1" algn="just">
              <a:lnSpc>
                <a:spcPct val="120000"/>
              </a:lnSpc>
              <a:buFont typeface="Wingdings" pitchFamily="2" charset="2"/>
              <a:buChar char="§"/>
            </a:pPr>
            <a:r>
              <a:rPr lang="en-CA" sz="2600" i="0" dirty="0">
                <a:latin typeface="Dagny OT" panose="020B0504020201020104" pitchFamily="34" charset="77"/>
              </a:rPr>
              <a:t>BE used automated programs to crawl information from different auction sites.  </a:t>
            </a:r>
          </a:p>
          <a:p>
            <a:pPr lvl="1" algn="just">
              <a:lnSpc>
                <a:spcPct val="120000"/>
              </a:lnSpc>
              <a:buFont typeface="Wingdings" pitchFamily="2" charset="2"/>
              <a:buChar char="§"/>
            </a:pPr>
            <a:r>
              <a:rPr lang="en-CA" sz="2600" i="0" dirty="0">
                <a:latin typeface="Dagny OT" panose="020B0504020201020104" pitchFamily="34" charset="77"/>
              </a:rPr>
              <a:t>Users could search listings on the BE webpage instead of going to individual auction sites. </a:t>
            </a:r>
          </a:p>
          <a:p>
            <a:pPr lvl="1" algn="just">
              <a:lnSpc>
                <a:spcPct val="120000"/>
              </a:lnSpc>
              <a:buFont typeface="Wingdings" pitchFamily="2" charset="2"/>
              <a:buChar char="§"/>
            </a:pPr>
            <a:r>
              <a:rPr lang="en-CA" sz="2600" i="0" dirty="0">
                <a:latin typeface="Dagny OT" panose="020B0504020201020104" pitchFamily="34" charset="77"/>
              </a:rPr>
              <a:t>BE accessed eBay’s sites ~100,000 times/day (1.53% of # of requests, 1.1% of total data transferred by eBay) in 1999.</a:t>
            </a:r>
          </a:p>
          <a:p>
            <a:pPr lvl="1" algn="just">
              <a:lnSpc>
                <a:spcPct val="120000"/>
              </a:lnSpc>
              <a:buFont typeface="Wingdings" pitchFamily="2" charset="2"/>
              <a:buChar char="§"/>
            </a:pPr>
            <a:r>
              <a:rPr lang="en-CA" sz="2600" i="0" dirty="0">
                <a:latin typeface="Dagny OT" panose="020B0504020201020104" pitchFamily="34" charset="77"/>
              </a:rPr>
              <a:t>eBay alleged damages of up to $45k- $62K in a 10 month period.</a:t>
            </a:r>
          </a:p>
          <a:p>
            <a:pPr lvl="1" algn="just">
              <a:lnSpc>
                <a:spcPct val="120000"/>
              </a:lnSpc>
              <a:buFont typeface="Wingdings" pitchFamily="2" charset="2"/>
              <a:buChar char="§"/>
            </a:pPr>
            <a:r>
              <a:rPr lang="en-CA" sz="2600" i="0" dirty="0">
                <a:latin typeface="Dagny OT" panose="020B0504020201020104" pitchFamily="34" charset="77"/>
              </a:rPr>
              <a:t>BE didn’t steal information that wasn’t public, but excessive traffic was demanding on eBay’s servers.</a:t>
            </a:r>
          </a:p>
          <a:p>
            <a:pPr marL="0" indent="0" algn="just">
              <a:lnSpc>
                <a:spcPct val="120000"/>
              </a:lnSpc>
              <a:buNone/>
            </a:pPr>
            <a:endParaRPr lang="en-CA" sz="600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CA" sz="3100" b="1" i="0" dirty="0">
                <a:latin typeface="Dagny OT" panose="020B0504020201020104" pitchFamily="34" charset="77"/>
              </a:rPr>
              <a:t>Your verdict?</a:t>
            </a:r>
          </a:p>
        </p:txBody>
      </p:sp>
    </p:spTree>
    <p:extLst>
      <p:ext uri="{BB962C8B-B14F-4D97-AF65-F5344CB8AC3E}">
        <p14:creationId xmlns:p14="http://schemas.microsoft.com/office/powerpoint/2010/main" val="23126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b="1" dirty="0"/>
              <a:t>WEB SCRAPING LEGALITY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CA" sz="2800" b="1" dirty="0">
                <a:latin typeface="Dagny OT" panose="020B0504020201020104" pitchFamily="34" charset="77"/>
              </a:rPr>
              <a:t>Facebook vs. Pete Warden: </a:t>
            </a:r>
            <a:r>
              <a:rPr lang="en-CA" sz="2400" dirty="0">
                <a:latin typeface="Dagny OT" panose="020B0504020201020104" pitchFamily="34" charset="77"/>
              </a:rPr>
              <a:t>Facebook contends that </a:t>
            </a:r>
            <a:r>
              <a:rPr lang="en-CA" sz="2400" dirty="0" err="1">
                <a:latin typeface="Dagny OT" panose="020B0504020201020104" pitchFamily="34" charset="77"/>
              </a:rPr>
              <a:t>robots.txt</a:t>
            </a:r>
            <a:r>
              <a:rPr lang="en-CA" sz="2400" dirty="0">
                <a:latin typeface="Dagny OT" panose="020B0504020201020104" pitchFamily="34" charset="77"/>
              </a:rPr>
              <a:t> has no legal force and they could sue anyone for accessing their site </a:t>
            </a:r>
            <a:r>
              <a:rPr lang="en-CA" sz="2400" b="1" dirty="0">
                <a:latin typeface="Dagny OT" panose="020B0504020201020104" pitchFamily="34" charset="77"/>
              </a:rPr>
              <a:t>even if they complied</a:t>
            </a:r>
            <a:r>
              <a:rPr lang="en-CA" sz="2400" dirty="0">
                <a:latin typeface="Dagny OT" panose="020B0504020201020104" pitchFamily="34" charset="77"/>
              </a:rPr>
              <a:t> with the scraping instructions.</a:t>
            </a:r>
          </a:p>
          <a:p>
            <a:pPr lvl="1" algn="just">
              <a:lnSpc>
                <a:spcPct val="120000"/>
              </a:lnSpc>
            </a:pPr>
            <a:endParaRPr lang="en-CA" sz="6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CA" sz="2800" b="1" dirty="0">
                <a:latin typeface="Dagny OT" panose="020B0504020201020104" pitchFamily="34" charset="77"/>
              </a:rPr>
              <a:t>Associated Press (AP) vs. Meltwater: </a:t>
            </a:r>
            <a:r>
              <a:rPr lang="en-CA" sz="2400" dirty="0">
                <a:latin typeface="Dagny OT" panose="020B0504020201020104" pitchFamily="34" charset="77"/>
              </a:rPr>
              <a:t>Meltwater offers software that scrapes news information based on specific keywords; judge found in favour of AP’s argument that their </a:t>
            </a:r>
            <a:r>
              <a:rPr lang="en-CA" sz="2400" b="1" dirty="0">
                <a:latin typeface="Dagny OT" panose="020B0504020201020104" pitchFamily="34" charset="77"/>
              </a:rPr>
              <a:t>content was stolen by a competitor</a:t>
            </a:r>
            <a:r>
              <a:rPr lang="en-CA" sz="2400" dirty="0">
                <a:latin typeface="Dagny OT" panose="020B0504020201020104" pitchFamily="34" charset="77"/>
              </a:rPr>
              <a:t>.</a:t>
            </a:r>
          </a:p>
          <a:p>
            <a:pPr lvl="1" algn="just">
              <a:lnSpc>
                <a:spcPct val="120000"/>
              </a:lnSpc>
            </a:pPr>
            <a:endParaRPr lang="en-CA" sz="6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CA" sz="2800" b="1" dirty="0">
                <a:latin typeface="Dagny OT" panose="020B0504020201020104" pitchFamily="34" charset="77"/>
              </a:rPr>
              <a:t>United States vs Aaron Swartz: </a:t>
            </a:r>
            <a:r>
              <a:rPr lang="en-CA" sz="2400" i="0" dirty="0">
                <a:latin typeface="Dagny OT" panose="020B0504020201020104" pitchFamily="34" charset="77"/>
              </a:rPr>
              <a:t>Swartz was arrested in 2011 for having illegally downloaded millions of articles from the archives of JSTOR.</a:t>
            </a:r>
          </a:p>
          <a:p>
            <a:pPr marL="530352" lvl="1" indent="0" algn="just">
              <a:lnSpc>
                <a:spcPct val="120000"/>
              </a:lnSpc>
              <a:buNone/>
            </a:pPr>
            <a:endParaRPr lang="en-CA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48945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b="1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Not always clear which scraping actions are illegal and which are legal.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Re-publishing content for commercial purposes is considered more problematic than downloading pages for research/analysis.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 err="1">
                <a:latin typeface="Dagny OT" panose="020B0504020201020104" pitchFamily="34" charset="77"/>
              </a:rPr>
              <a:t>Robots.txt</a:t>
            </a:r>
            <a:r>
              <a:rPr lang="en-CA" sz="2400" b="1" dirty="0">
                <a:latin typeface="Dagny OT" panose="020B0504020201020104" pitchFamily="34" charset="77"/>
              </a:rPr>
              <a:t>:</a:t>
            </a:r>
            <a:r>
              <a:rPr lang="en-CA" sz="2400" dirty="0">
                <a:latin typeface="Dagny OT" panose="020B0504020201020104" pitchFamily="34" charset="77"/>
              </a:rPr>
              <a:t> </a:t>
            </a:r>
            <a:r>
              <a:rPr lang="en-CA" sz="2400" i="1" dirty="0">
                <a:latin typeface="Dagny OT" panose="020B0504020201020104" pitchFamily="34" charset="77"/>
              </a:rPr>
              <a:t>Robots Exclusion Protocol</a:t>
            </a:r>
            <a:r>
              <a:rPr lang="en-CA" sz="2400" dirty="0">
                <a:latin typeface="Dagny OT" panose="020B0504020201020104" pitchFamily="34" charset="77"/>
              </a:rPr>
              <a:t> is a file that tells scrapers what information on the site may be harvested.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500" dirty="0">
                <a:latin typeface="Dagny OT" panose="020B0504020201020104" pitchFamily="34" charset="77"/>
              </a:rPr>
              <a:t> 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Be friendly! </a:t>
            </a:r>
            <a:r>
              <a:rPr lang="en-CA" sz="2400" dirty="0">
                <a:latin typeface="Dagny OT" panose="020B0504020201020104" pitchFamily="34" charset="77"/>
              </a:rPr>
              <a:t>Not everything that can be scraped requires to be scraped. Scraping programs should behave “nicely”, provide the data you seek, and be efficient, in this order.</a:t>
            </a:r>
          </a:p>
        </p:txBody>
      </p:sp>
    </p:spTree>
    <p:extLst>
      <p:ext uri="{BB962C8B-B14F-4D97-AF65-F5344CB8AC3E}">
        <p14:creationId xmlns:p14="http://schemas.microsoft.com/office/powerpoint/2010/main" val="164884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B78C5-7823-4142-A398-590588589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b="1" dirty="0"/>
              <a:t>FRIENDLY COOPERATION WITH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EB849-48A4-4625-B725-6070D0677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It is always better to err on the side of caution: contact data providers  when in doubt, especially if large datasets will be scraped.</a:t>
            </a: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“API” stands for </a:t>
            </a:r>
            <a:r>
              <a:rPr lang="en-CA" sz="2400" b="1" dirty="0">
                <a:latin typeface="Dagny OT" panose="020B0504020201020104" pitchFamily="34" charset="77"/>
              </a:rPr>
              <a:t>application program interface</a:t>
            </a:r>
            <a:r>
              <a:rPr lang="en-CA" sz="2400" dirty="0">
                <a:latin typeface="Dagny OT" panose="020B0504020201020104" pitchFamily="34" charset="77"/>
              </a:rPr>
              <a:t>,</a:t>
            </a:r>
            <a:r>
              <a:rPr lang="en-CA" sz="2400" b="1" dirty="0">
                <a:latin typeface="Dagny OT" panose="020B0504020201020104" pitchFamily="34" charset="77"/>
              </a:rPr>
              <a:t> </a:t>
            </a:r>
            <a:r>
              <a:rPr lang="en-CA" sz="2400" dirty="0">
                <a:latin typeface="Dagny OT" panose="020B0504020201020104" pitchFamily="34" charset="77"/>
              </a:rPr>
              <a:t>which is a set of routines, protocols and tools for building software applications. 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Many APIs restrict the user to a certain amount of API calls per day (or some other limits).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These limits should be obeyed.</a:t>
            </a:r>
          </a:p>
        </p:txBody>
      </p:sp>
    </p:spTree>
    <p:extLst>
      <p:ext uri="{BB962C8B-B14F-4D97-AF65-F5344CB8AC3E}">
        <p14:creationId xmlns:p14="http://schemas.microsoft.com/office/powerpoint/2010/main" val="3498964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B16F0-1217-C443-BA64-6D397093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BA634-5B7D-E244-A4FC-17B6B947CD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0"/>
            <a:ext cx="9695793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An API is a website's way of giving programs access to their data, without the need for scraping.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That is, an API provides </a:t>
            </a:r>
            <a:r>
              <a:rPr lang="en-CA" sz="2400" b="1" dirty="0">
                <a:latin typeface="Dagny OT" panose="020B0504020201020104" pitchFamily="34" charset="77"/>
              </a:rPr>
              <a:t>structured access </a:t>
            </a:r>
            <a:r>
              <a:rPr lang="en-CA" sz="2400" dirty="0">
                <a:latin typeface="Dagny OT" panose="020B0504020201020104" pitchFamily="34" charset="77"/>
              </a:rPr>
              <a:t>to </a:t>
            </a:r>
            <a:r>
              <a:rPr lang="en-CA" sz="2400" b="1" dirty="0">
                <a:latin typeface="Dagny OT" panose="020B0504020201020104" pitchFamily="34" charset="77"/>
              </a:rPr>
              <a:t>structured data</a:t>
            </a:r>
            <a:r>
              <a:rPr lang="en-CA" sz="2400" dirty="0">
                <a:latin typeface="Dagny OT" panose="020B0504020201020104" pitchFamily="34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For example, a finance site might offer an API with financial data, or the </a:t>
            </a:r>
            <a:r>
              <a:rPr lang="en-CA" sz="2400" i="1" dirty="0">
                <a:latin typeface="Dagny OT" panose="020B0504020201020104" pitchFamily="34" charset="77"/>
              </a:rPr>
              <a:t>New York Times </a:t>
            </a:r>
            <a:r>
              <a:rPr lang="en-CA" sz="2400" dirty="0">
                <a:latin typeface="Dagny OT" panose="020B0504020201020104" pitchFamily="34" charset="77"/>
              </a:rPr>
              <a:t>might offer an API for news articles. </a:t>
            </a:r>
          </a:p>
          <a:p>
            <a:pPr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CA" sz="2400" dirty="0">
                <a:latin typeface="Dagny OT" panose="020B0504020201020104" pitchFamily="34" charset="77"/>
              </a:rPr>
              <a:t>In either case, the data is in a pre-defined, structured format (often JSON).</a:t>
            </a:r>
          </a:p>
        </p:txBody>
      </p:sp>
    </p:spTree>
    <p:extLst>
      <p:ext uri="{BB962C8B-B14F-4D97-AF65-F5344CB8AC3E}">
        <p14:creationId xmlns:p14="http://schemas.microsoft.com/office/powerpoint/2010/main" val="207250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CA" b="1" dirty="0"/>
              <a:t>SCRAPING DOs AND DON’Ts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1. Stay identifiable</a:t>
            </a:r>
          </a:p>
          <a:p>
            <a:pPr lvl="0" algn="just">
              <a:lnSpc>
                <a:spcPct val="100000"/>
              </a:lnSpc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2. Reduce traffic: </a:t>
            </a:r>
            <a:r>
              <a:rPr lang="en-CA" dirty="0">
                <a:latin typeface="Dagny OT" panose="020B0504020201020104" pitchFamily="34" charset="77"/>
              </a:rPr>
              <a:t>accept compressed files; if scraping the same resources multiple times, check first if it has changed before accessing again; retrieve only parts of a file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b="1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3. Do not bother server with multiple requests: </a:t>
            </a:r>
            <a:r>
              <a:rPr lang="en-CA" dirty="0">
                <a:latin typeface="Dagny OT" panose="020B0504020201020104" pitchFamily="34" charset="77"/>
              </a:rPr>
              <a:t>many requests per second can bring smaller servers down; webmasters may block such behaviour; 1|2 requests per second is fine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sz="500" dirty="0">
              <a:latin typeface="Dagny OT" panose="020B0504020201020104" pitchFamily="34" charset="77"/>
            </a:endParaRPr>
          </a:p>
          <a:p>
            <a:pPr marL="0" lvl="0" indent="0" algn="just">
              <a:lnSpc>
                <a:spcPct val="100000"/>
              </a:lnSpc>
              <a:buNone/>
            </a:pPr>
            <a:r>
              <a:rPr lang="en-CA" sz="2400" b="1" dirty="0">
                <a:latin typeface="Dagny OT" panose="020B0504020201020104" pitchFamily="34" charset="77"/>
              </a:rPr>
              <a:t>4. Write modest scraper (efficient and polite): </a:t>
            </a:r>
            <a:r>
              <a:rPr lang="en-CA" dirty="0">
                <a:latin typeface="Dagny OT" panose="020B0504020201020104" pitchFamily="34" charset="77"/>
              </a:rPr>
              <a:t>no reason to scrape same pages daily or repeat same task over and over; make scraper as efficient as possible; do not over-scrape pages; select useful resources and leave the rest untouched</a:t>
            </a:r>
          </a:p>
          <a:p>
            <a:pPr marL="0" lvl="0" indent="0" algn="just">
              <a:lnSpc>
                <a:spcPct val="100000"/>
              </a:lnSpc>
              <a:buNone/>
            </a:pPr>
            <a:endParaRPr lang="en-CA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8836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C102D8-D298-4410-AE79-9EA7235214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en-US" b="1" dirty="0"/>
              <a:t>FUNDAMENTAL QUESTIONS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68166" y="2754084"/>
            <a:ext cx="4967188" cy="347254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Why</a:t>
            </a:r>
            <a:r>
              <a:rPr lang="en-US" sz="2400" dirty="0">
                <a:latin typeface="Dagny OT" panose="020B0504020201020104" pitchFamily="34" charset="77"/>
              </a:rPr>
              <a:t> do we collect data? What can we </a:t>
            </a:r>
            <a:r>
              <a:rPr lang="en-US" sz="2400" b="1" dirty="0">
                <a:latin typeface="Dagny OT" panose="020B0504020201020104" pitchFamily="34" charset="77"/>
              </a:rPr>
              <a:t>do</a:t>
            </a:r>
            <a:r>
              <a:rPr lang="en-US" sz="2400" dirty="0">
                <a:latin typeface="Dagny OT" panose="020B0504020201020104" pitchFamily="34" charset="77"/>
              </a:rPr>
              <a:t> with data?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Where does data come from?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What does ‘a </a:t>
            </a:r>
            <a:r>
              <a:rPr lang="en-US" sz="2400" b="1" dirty="0">
                <a:latin typeface="Dagny OT" panose="020B0504020201020104" pitchFamily="34" charset="77"/>
              </a:rPr>
              <a:t>collection</a:t>
            </a:r>
            <a:r>
              <a:rPr lang="en-US" sz="2400" dirty="0">
                <a:latin typeface="Dagny OT" panose="020B0504020201020104" pitchFamily="34" charset="77"/>
              </a:rPr>
              <a:t>’ of data look like? How could it be described?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Do we need to distinguish between data, information, knowledge?</a:t>
            </a:r>
          </a:p>
          <a:p>
            <a:pPr algn="just">
              <a:lnSpc>
                <a:spcPct val="100000"/>
              </a:lnSpc>
            </a:pPr>
            <a:endParaRPr lang="en-US" sz="1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71251E-2FA0-480E-B56E-393872797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D05FC1-FBA1-DA4B-A814-35D4443B2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>
          <a:xfrm>
            <a:off x="6167683" y="1367195"/>
            <a:ext cx="5384074" cy="4132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36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A6FE7E-A809-D842-A351-7413DDDCE4D2}"/>
              </a:ext>
            </a:extLst>
          </p:cNvPr>
          <p:cNvSpPr/>
          <p:nvPr/>
        </p:nvSpPr>
        <p:spPr>
          <a:xfrm>
            <a:off x="-84083" y="0"/>
            <a:ext cx="1227608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10652" y="0"/>
            <a:ext cx="1097069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7D65D-F897-DE4E-865E-7A618505C80A}"/>
              </a:ext>
            </a:extLst>
          </p:cNvPr>
          <p:cNvSpPr txBox="1">
            <a:spLocks/>
          </p:cNvSpPr>
          <p:nvPr/>
        </p:nvSpPr>
        <p:spPr>
          <a:xfrm>
            <a:off x="3213275" y="-6824"/>
            <a:ext cx="8978725" cy="343304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[Automated Data Collection with R]</a:t>
            </a:r>
          </a:p>
        </p:txBody>
      </p:sp>
    </p:spTree>
    <p:extLst>
      <p:ext uri="{BB962C8B-B14F-4D97-AF65-F5344CB8AC3E}">
        <p14:creationId xmlns:p14="http://schemas.microsoft.com/office/powerpoint/2010/main" val="234224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DC6D41D-23CA-7449-86D1-8A031D20C80B}"/>
              </a:ext>
            </a:extLst>
          </p:cNvPr>
          <p:cNvSpPr/>
          <p:nvPr/>
        </p:nvSpPr>
        <p:spPr>
          <a:xfrm>
            <a:off x="-84083" y="0"/>
            <a:ext cx="1227608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824" y="497006"/>
            <a:ext cx="11394176" cy="5998387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7D65D-F897-DE4E-865E-7A618505C80A}"/>
              </a:ext>
            </a:extLst>
          </p:cNvPr>
          <p:cNvSpPr txBox="1">
            <a:spLocks/>
          </p:cNvSpPr>
          <p:nvPr/>
        </p:nvSpPr>
        <p:spPr>
          <a:xfrm>
            <a:off x="3213275" y="-20472"/>
            <a:ext cx="8978725" cy="343304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[Parsed HTML file, Automated Data Collection with R]</a:t>
            </a:r>
          </a:p>
        </p:txBody>
      </p:sp>
    </p:spTree>
    <p:extLst>
      <p:ext uri="{BB962C8B-B14F-4D97-AF65-F5344CB8AC3E}">
        <p14:creationId xmlns:p14="http://schemas.microsoft.com/office/powerpoint/2010/main" val="282165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9DD9A5-7E0A-2042-BB5F-55EBE522D053}"/>
              </a:ext>
            </a:extLst>
          </p:cNvPr>
          <p:cNvSpPr/>
          <p:nvPr/>
        </p:nvSpPr>
        <p:spPr>
          <a:xfrm>
            <a:off x="-84083" y="0"/>
            <a:ext cx="1227608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200" y="0"/>
            <a:ext cx="9345602" cy="6857999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7D65D-F897-DE4E-865E-7A618505C80A}"/>
              </a:ext>
            </a:extLst>
          </p:cNvPr>
          <p:cNvSpPr txBox="1">
            <a:spLocks/>
          </p:cNvSpPr>
          <p:nvPr/>
        </p:nvSpPr>
        <p:spPr>
          <a:xfrm>
            <a:off x="7053943" y="0"/>
            <a:ext cx="5138057" cy="343304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[Parsed tree, Automated Data Collection with R]</a:t>
            </a:r>
          </a:p>
        </p:txBody>
      </p:sp>
    </p:spTree>
    <p:extLst>
      <p:ext uri="{BB962C8B-B14F-4D97-AF65-F5344CB8AC3E}">
        <p14:creationId xmlns:p14="http://schemas.microsoft.com/office/powerpoint/2010/main" val="57669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85414D-B7FD-544A-8AF2-C4ABDE656EC0}"/>
              </a:ext>
            </a:extLst>
          </p:cNvPr>
          <p:cNvSpPr/>
          <p:nvPr/>
        </p:nvSpPr>
        <p:spPr>
          <a:xfrm>
            <a:off x="-84083" y="0"/>
            <a:ext cx="1227608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24" y="656967"/>
            <a:ext cx="3862317" cy="5697354"/>
          </a:xfr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221" y="656967"/>
            <a:ext cx="7750171" cy="569735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77D65D-F897-DE4E-865E-7A618505C80A}"/>
              </a:ext>
            </a:extLst>
          </p:cNvPr>
          <p:cNvSpPr txBox="1">
            <a:spLocks/>
          </p:cNvSpPr>
          <p:nvPr/>
        </p:nvSpPr>
        <p:spPr>
          <a:xfrm>
            <a:off x="6540137" y="6824"/>
            <a:ext cx="5651863" cy="343304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>
                <a:solidFill>
                  <a:schemeClr val="tx2"/>
                </a:solidFill>
                <a:latin typeface="Dagny OT" panose="020B0504020201020104" pitchFamily="34" charset="77"/>
                <a:ea typeface="Helvetica Light" charset="0"/>
                <a:cs typeface="Helvetica Light" charset="0"/>
              </a:rPr>
              <a:t>[Node relations, Automated Data Collection with R]</a:t>
            </a:r>
          </a:p>
        </p:txBody>
      </p:sp>
    </p:spTree>
    <p:extLst>
      <p:ext uri="{BB962C8B-B14F-4D97-AF65-F5344CB8AC3E}">
        <p14:creationId xmlns:p14="http://schemas.microsoft.com/office/powerpoint/2010/main" val="349034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5953E-7F2D-9A41-8BA2-A9EE367E6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WEB SCRAPING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438A6-C5C0-1440-BE07-AE3636EAA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XPath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rvest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Beautiful Soup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Selenium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etc. 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0359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And </a:t>
            </a:r>
            <a:br>
              <a:rPr lang="en-US" dirty="0"/>
            </a:br>
            <a:r>
              <a:rPr lang="en-US"/>
              <a:t>Knowledge Modeling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AND DATA MANAGEMENT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7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CORE CONCEPTS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371600" y="1953447"/>
            <a:ext cx="5589708" cy="4140767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>
                <a:latin typeface="Dagny OT" panose="020B0504020201020104" pitchFamily="34" charset="77"/>
              </a:rPr>
              <a:t>How do we cut across all of the different disciplines that use data?</a:t>
            </a:r>
          </a:p>
          <a:p>
            <a:pPr marL="0" indent="0" algn="just"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buNone/>
            </a:pPr>
            <a:r>
              <a:rPr lang="en-US" sz="2400" dirty="0">
                <a:latin typeface="Dagny OT" panose="020B0504020201020104" pitchFamily="34" charset="77"/>
              </a:rPr>
              <a:t>Core (systems) concepts or elements: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object – attributes (concrete or abstract)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multiple objects -</a:t>
            </a:r>
            <a:r>
              <a:rPr lang="en-US" b="1" i="0" dirty="0">
                <a:latin typeface="Dagny OT" panose="020B0504020201020104" pitchFamily="34" charset="77"/>
              </a:rPr>
              <a:t> relationships </a:t>
            </a:r>
            <a:r>
              <a:rPr lang="en-US" i="0" dirty="0">
                <a:latin typeface="Dagny OT" panose="020B0504020201020104" pitchFamily="34" charset="77"/>
              </a:rPr>
              <a:t>between these objects/attributes</a:t>
            </a:r>
          </a:p>
          <a:p>
            <a:pPr lvl="1" algn="just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how these elements change over time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07" y="1896333"/>
            <a:ext cx="4379621" cy="425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95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SYSTEM RELATIONSHIPS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050367" y="1902007"/>
            <a:ext cx="5824108" cy="2822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Some more object specific relationships: 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ownership,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social relationships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becomes,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leads-to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5220" y="5418914"/>
            <a:ext cx="803149" cy="616239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91974" y="4876905"/>
            <a:ext cx="803149" cy="616239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076273" y="5944327"/>
            <a:ext cx="803149" cy="616239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81419" y="4876905"/>
            <a:ext cx="803149" cy="616239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65717" y="5944327"/>
            <a:ext cx="803149" cy="616239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cxnSpLocks/>
            <a:stCxn id="2" idx="3"/>
            <a:endCxn id="7" idx="1"/>
          </p:cNvCxnSpPr>
          <p:nvPr/>
        </p:nvCxnSpPr>
        <p:spPr>
          <a:xfrm flipV="1">
            <a:off x="4758369" y="5185025"/>
            <a:ext cx="1333605" cy="5420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  <a:stCxn id="2" idx="3"/>
            <a:endCxn id="8" idx="1"/>
          </p:cNvCxnSpPr>
          <p:nvPr/>
        </p:nvCxnSpPr>
        <p:spPr>
          <a:xfrm>
            <a:off x="4758369" y="5727034"/>
            <a:ext cx="1317904" cy="5254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9" idx="1"/>
          </p:cNvCxnSpPr>
          <p:nvPr/>
        </p:nvCxnSpPr>
        <p:spPr>
          <a:xfrm>
            <a:off x="6895123" y="5185025"/>
            <a:ext cx="108629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0" idx="1"/>
          </p:cNvCxnSpPr>
          <p:nvPr/>
        </p:nvCxnSpPr>
        <p:spPr>
          <a:xfrm>
            <a:off x="6879422" y="6252447"/>
            <a:ext cx="108629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1FF369CB-7F05-444A-8655-ABDA84DB1B18}"/>
              </a:ext>
            </a:extLst>
          </p:cNvPr>
          <p:cNvSpPr txBox="1">
            <a:spLocks/>
          </p:cNvSpPr>
          <p:nvPr/>
        </p:nvSpPr>
        <p:spPr>
          <a:xfrm>
            <a:off x="1219200" y="1900347"/>
            <a:ext cx="5824108" cy="28224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Some fundamental relationships: 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part-whole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is-a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is-a-type-of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cardinality (1-1, 1-many, many-many)</a:t>
            </a:r>
          </a:p>
        </p:txBody>
      </p:sp>
    </p:spTree>
    <p:extLst>
      <p:ext uri="{BB962C8B-B14F-4D97-AF65-F5344CB8AC3E}">
        <p14:creationId xmlns:p14="http://schemas.microsoft.com/office/powerpoint/2010/main" val="80208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CONCEPTUAL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5502166" cy="3581401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 </a:t>
            </a:r>
            <a:r>
              <a:rPr lang="en-US" sz="2400" b="1" dirty="0">
                <a:latin typeface="Dagny OT" panose="020B0504020201020104" pitchFamily="34" charset="77"/>
              </a:rPr>
              <a:t>conceptual model </a:t>
            </a:r>
            <a:r>
              <a:rPr lang="en-US" sz="2400" dirty="0">
                <a:latin typeface="Dagny OT" panose="020B0504020201020104" pitchFamily="34" charset="77"/>
              </a:rPr>
              <a:t>is, roughly speaking:</a:t>
            </a:r>
          </a:p>
          <a:p>
            <a:pPr marL="873252" lvl="1" indent="-342900" algn="just">
              <a:lnSpc>
                <a:spcPct val="11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 model that is not implemented, which exists only conceptually</a:t>
            </a:r>
          </a:p>
          <a:p>
            <a:pPr marL="873252" lvl="1" indent="-342900" algn="just">
              <a:lnSpc>
                <a:spcPct val="11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 diagram or verbal description of a system (e.g. boxes and arrows</a:t>
            </a:r>
            <a:r>
              <a:rPr lang="en-US" dirty="0">
                <a:latin typeface="Dagny OT" panose="020B0504020201020104" pitchFamily="34" charset="77"/>
              </a:rPr>
              <a:t>, </a:t>
            </a:r>
            <a:r>
              <a:rPr lang="en-US" i="0" dirty="0">
                <a:latin typeface="Dagny OT" panose="020B0504020201020104" pitchFamily="34" charset="77"/>
              </a:rPr>
              <a:t>mind maps, lists, definitions)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Focus is :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not on capturing specific behaviors but emphasizing </a:t>
            </a:r>
            <a:r>
              <a:rPr lang="en-US" b="1" i="0" dirty="0">
                <a:latin typeface="Dagny OT" panose="020B0504020201020104" pitchFamily="34" charset="77"/>
              </a:rPr>
              <a:t>possible states</a:t>
            </a:r>
          </a:p>
          <a:p>
            <a:pPr lvl="1" algn="just">
              <a:lnSpc>
                <a:spcPct val="11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on object types, not on specific instances; the goal is </a:t>
            </a:r>
            <a:r>
              <a:rPr lang="en-US" b="1" i="0" dirty="0">
                <a:latin typeface="Dagny OT" panose="020B0504020201020104" pitchFamily="34" charset="77"/>
              </a:rPr>
              <a:t>abstraction</a:t>
            </a:r>
            <a:r>
              <a:rPr lang="en-US" i="0" dirty="0">
                <a:latin typeface="Dagny OT" panose="020B0504020201020104" pitchFamily="34" charset="77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880" y="2395181"/>
            <a:ext cx="5007650" cy="3472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0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FORMAL CONCEPTUAL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5029201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Conceptual modelling helps turn internal conceptual models into </a:t>
            </a:r>
            <a:r>
              <a:rPr lang="en-US" sz="2400" b="1" dirty="0">
                <a:latin typeface="Dagny OT" panose="020B0504020201020104" pitchFamily="34" charset="77"/>
              </a:rPr>
              <a:t>explicit</a:t>
            </a:r>
            <a:r>
              <a:rPr lang="en-US" sz="2400" dirty="0">
                <a:latin typeface="Dagny OT" panose="020B0504020201020104" pitchFamily="34" charset="77"/>
              </a:rPr>
              <a:t> and </a:t>
            </a:r>
            <a:r>
              <a:rPr lang="en-US" sz="2400" b="1" dirty="0">
                <a:latin typeface="Dagny OT" panose="020B0504020201020104" pitchFamily="34" charset="77"/>
              </a:rPr>
              <a:t>tangible </a:t>
            </a:r>
            <a:r>
              <a:rPr lang="en-US" sz="2400" dirty="0">
                <a:latin typeface="Dagny OT" panose="020B0504020201020104" pitchFamily="34" charset="77"/>
              </a:rPr>
              <a:t>models.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It provides opportunities to examine and explore ideas and assumptions.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Various efforts have been made to </a:t>
            </a:r>
            <a:r>
              <a:rPr lang="en-US" sz="2400" b="1" dirty="0">
                <a:latin typeface="Dagny OT" panose="020B0504020201020104" pitchFamily="34" charset="77"/>
              </a:rPr>
              <a:t>formalize</a:t>
            </a:r>
            <a:r>
              <a:rPr lang="en-US" sz="2400" dirty="0">
                <a:latin typeface="Dagny OT" panose="020B0504020201020104" pitchFamily="34" charset="77"/>
              </a:rPr>
              <a:t> conceptual modelling: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UML (Universal Modelling Language)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Entity Relationship (ER) Models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4882" y="1968375"/>
            <a:ext cx="5707117" cy="488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456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MOTIVATIONS FOR 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185338" cy="358140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Three functions, historically: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record keeping (people/societal management)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science – new general knowledge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intelligence – business, military? police? social? domestic? personal?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endParaRPr lang="en-US" sz="500" i="0" dirty="0">
              <a:latin typeface="Dagny OT" panose="020B0504020201020104" pitchFamily="34" charset="77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Each of these three functions have traditionally used different </a:t>
            </a:r>
            <a:r>
              <a:rPr lang="en-US" sz="2400" b="1" dirty="0">
                <a:latin typeface="Dagny OT" panose="020B0504020201020104" pitchFamily="34" charset="77"/>
              </a:rPr>
              <a:t>sources</a:t>
            </a:r>
            <a:r>
              <a:rPr lang="en-US" sz="2400" dirty="0">
                <a:latin typeface="Dagny OT" panose="020B0504020201020104" pitchFamily="34" charset="77"/>
              </a:rPr>
              <a:t> of information.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have collected </a:t>
            </a:r>
            <a:r>
              <a:rPr lang="en-US" b="1" i="0" dirty="0">
                <a:latin typeface="Dagny OT" panose="020B0504020201020104" pitchFamily="34" charset="77"/>
              </a:rPr>
              <a:t>different types of data</a:t>
            </a:r>
          </a:p>
          <a:p>
            <a:pPr lvl="1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they also have </a:t>
            </a:r>
            <a:r>
              <a:rPr lang="en-US" b="1" i="0" dirty="0">
                <a:latin typeface="Dagny OT" panose="020B0504020201020104" pitchFamily="34" charset="77"/>
              </a:rPr>
              <a:t>different data cultures </a:t>
            </a:r>
            <a:r>
              <a:rPr lang="en-US" i="0" dirty="0">
                <a:latin typeface="Dagny OT" panose="020B0504020201020104" pitchFamily="34" charset="77"/>
              </a:rPr>
              <a:t>and </a:t>
            </a:r>
            <a:r>
              <a:rPr lang="en-US" b="1" i="0" dirty="0">
                <a:latin typeface="Dagny OT" panose="020B0504020201020104" pitchFamily="34" charset="77"/>
              </a:rPr>
              <a:t>terminologies</a:t>
            </a:r>
            <a:endParaRPr lang="en-US" i="0" dirty="0">
              <a:latin typeface="Dagny OT" panose="020B0504020201020104" pitchFamily="34" charset="77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2690" y="2433144"/>
            <a:ext cx="4414218" cy="358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61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AUTOMATED DATA PIPELINE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98705" y="2688629"/>
            <a:ext cx="10546007" cy="3365330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3486933" y="2499486"/>
            <a:ext cx="2253720" cy="1645741"/>
          </a:xfrm>
          <a:prstGeom prst="ellipse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093649" y="202642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Dagny OT"/>
                <a:cs typeface="Dagny OT"/>
              </a:rPr>
              <a:t>Data Model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87143" y="3322356"/>
            <a:ext cx="22007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Dagny OT"/>
                <a:cs typeface="Dagny OT"/>
              </a:rPr>
              <a:t>Mathematical Model</a:t>
            </a:r>
          </a:p>
          <a:p>
            <a:r>
              <a:rPr lang="en-US" dirty="0">
                <a:solidFill>
                  <a:schemeClr val="tx2"/>
                </a:solidFill>
                <a:latin typeface="Dagny OT"/>
                <a:cs typeface="Dagny OT"/>
              </a:rPr>
              <a:t>Statistical Model</a:t>
            </a:r>
          </a:p>
          <a:p>
            <a:r>
              <a:rPr lang="en-US" dirty="0">
                <a:solidFill>
                  <a:schemeClr val="tx2"/>
                </a:solidFill>
                <a:latin typeface="Dagny OT"/>
                <a:cs typeface="Dagny OT"/>
              </a:rPr>
              <a:t>Programmatic Model</a:t>
            </a:r>
          </a:p>
        </p:txBody>
      </p:sp>
      <p:cxnSp>
        <p:nvCxnSpPr>
          <p:cNvPr id="6" name="Straight Arrow Connector 5"/>
          <p:cNvCxnSpPr>
            <a:cxnSpLocks/>
            <a:stCxn id="2" idx="3"/>
            <a:endCxn id="8" idx="1"/>
          </p:cNvCxnSpPr>
          <p:nvPr/>
        </p:nvCxnSpPr>
        <p:spPr>
          <a:xfrm>
            <a:off x="5394005" y="2211090"/>
            <a:ext cx="2693138" cy="157293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913620" y="1922086"/>
            <a:ext cx="3210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Dagny OT"/>
                <a:cs typeface="Dagny OT"/>
              </a:rPr>
              <a:t>Do they match? Each other? The conceptual model?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7363B2-620F-1E4E-8F3F-273533EE7876}"/>
              </a:ext>
            </a:extLst>
          </p:cNvPr>
          <p:cNvSpPr txBox="1"/>
          <p:nvPr/>
        </p:nvSpPr>
        <p:spPr>
          <a:xfrm>
            <a:off x="1364714" y="2866118"/>
            <a:ext cx="2041204" cy="830997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Collection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61E51E-60BB-0A4F-818C-2F10314CA35D}"/>
              </a:ext>
            </a:extLst>
          </p:cNvPr>
          <p:cNvSpPr txBox="1"/>
          <p:nvPr/>
        </p:nvSpPr>
        <p:spPr>
          <a:xfrm>
            <a:off x="3696971" y="2866118"/>
            <a:ext cx="1838488" cy="830997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Storage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279A47-DF2E-2946-BCE6-419E45E226D6}"/>
              </a:ext>
            </a:extLst>
          </p:cNvPr>
          <p:cNvSpPr txBox="1"/>
          <p:nvPr/>
        </p:nvSpPr>
        <p:spPr>
          <a:xfrm>
            <a:off x="5845950" y="3921663"/>
            <a:ext cx="1700479" cy="830997"/>
          </a:xfrm>
          <a:prstGeom prst="rect">
            <a:avLst/>
          </a:prstGeom>
          <a:solidFill>
            <a:srgbClr val="C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Preparation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E3E5D5-595B-0E4C-BCBA-CDC6CEC92742}"/>
              </a:ext>
            </a:extLst>
          </p:cNvPr>
          <p:cNvSpPr txBox="1"/>
          <p:nvPr/>
        </p:nvSpPr>
        <p:spPr>
          <a:xfrm>
            <a:off x="7880705" y="5027496"/>
            <a:ext cx="1557584" cy="83099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Analysis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4AE516-0AA0-0A43-93DE-1D0CE676DDA7}"/>
              </a:ext>
            </a:extLst>
          </p:cNvPr>
          <p:cNvSpPr txBox="1"/>
          <p:nvPr/>
        </p:nvSpPr>
        <p:spPr>
          <a:xfrm>
            <a:off x="9720493" y="5038006"/>
            <a:ext cx="2082622" cy="830997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Data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Dagny OT"/>
                <a:cs typeface="Dagny OT"/>
              </a:rPr>
              <a:t>Presentation</a:t>
            </a:r>
          </a:p>
        </p:txBody>
      </p:sp>
      <p:sp>
        <p:nvSpPr>
          <p:cNvPr id="9" name="Oval 8"/>
          <p:cNvSpPr/>
          <p:nvPr/>
        </p:nvSpPr>
        <p:spPr>
          <a:xfrm>
            <a:off x="7630508" y="4597361"/>
            <a:ext cx="2016415" cy="1645741"/>
          </a:xfrm>
          <a:prstGeom prst="ellipse">
            <a:avLst/>
          </a:prstGeom>
          <a:noFill/>
          <a:ln w="38100" cmpd="sng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39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FUNDAMENTAL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Dagny OT" panose="020B0504020201020104" pitchFamily="34" charset="77"/>
              </a:rPr>
              <a:t>It is important to structure </a:t>
            </a:r>
            <a:r>
              <a:rPr lang="en-US" sz="2400" b="1" dirty="0">
                <a:latin typeface="Dagny OT" panose="020B0504020201020104" pitchFamily="34" charset="77"/>
              </a:rPr>
              <a:t>data</a:t>
            </a:r>
            <a:r>
              <a:rPr lang="en-US" sz="2400" dirty="0">
                <a:latin typeface="Dagny OT" panose="020B0504020201020104" pitchFamily="34" charset="77"/>
              </a:rPr>
              <a:t> and </a:t>
            </a:r>
            <a:r>
              <a:rPr lang="en-US" sz="2400" b="1" dirty="0">
                <a:latin typeface="Dagny OT" panose="020B0504020201020104" pitchFamily="34" charset="77"/>
              </a:rPr>
              <a:t>knowledge</a:t>
            </a:r>
            <a:r>
              <a:rPr lang="en-US" sz="2400" dirty="0">
                <a:latin typeface="Dagny OT" panose="020B0504020201020104" pitchFamily="34" charset="77"/>
              </a:rPr>
              <a:t> so that it can be:</a:t>
            </a:r>
          </a:p>
          <a:p>
            <a:pPr marL="873252" lvl="1" indent="-342900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stored and accessible</a:t>
            </a:r>
          </a:p>
          <a:p>
            <a:pPr marL="873252" lvl="1" indent="-342900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added to</a:t>
            </a:r>
          </a:p>
          <a:p>
            <a:pPr marL="873252" lvl="1" indent="-342900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usefully and efficiently extracted from that store (extract – transform – load)</a:t>
            </a:r>
          </a:p>
          <a:p>
            <a:pPr marL="873252" lvl="1" indent="-342900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operated over by </a:t>
            </a:r>
            <a:r>
              <a:rPr lang="en-US" b="1" i="0" dirty="0">
                <a:latin typeface="Dagny OT" panose="020B0504020201020104" pitchFamily="34" charset="77"/>
              </a:rPr>
              <a:t>humans</a:t>
            </a:r>
            <a:r>
              <a:rPr lang="en-US" i="0" dirty="0">
                <a:latin typeface="Dagny OT" panose="020B0504020201020104" pitchFamily="34" charset="77"/>
              </a:rPr>
              <a:t> and </a:t>
            </a:r>
            <a:r>
              <a:rPr lang="en-US" b="1" i="0" dirty="0">
                <a:latin typeface="Dagny OT" panose="020B0504020201020104" pitchFamily="34" charset="77"/>
              </a:rPr>
              <a:t>computers </a:t>
            </a:r>
            <a:r>
              <a:rPr lang="en-US" i="0" dirty="0">
                <a:latin typeface="Dagny OT" panose="020B0504020201020104" pitchFamily="34" charset="77"/>
              </a:rPr>
              <a:t>(programs, bots, A.I.)</a:t>
            </a:r>
            <a:endParaRPr lang="en-US" b="1" i="0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3578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MODELING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6216870" cy="3581401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Data models </a:t>
            </a:r>
            <a:r>
              <a:rPr lang="en-US" sz="2400" dirty="0">
                <a:latin typeface="Dagny OT" panose="020B0504020201020104" pitchFamily="34" charset="77"/>
              </a:rPr>
              <a:t>are </a:t>
            </a:r>
            <a:r>
              <a:rPr lang="en-US" sz="2400" b="1" dirty="0">
                <a:latin typeface="Dagny OT" panose="020B0504020201020104" pitchFamily="34" charset="77"/>
              </a:rPr>
              <a:t>abstract/logical</a:t>
            </a:r>
            <a:r>
              <a:rPr lang="en-US" sz="2400" dirty="0">
                <a:latin typeface="Dagny OT" panose="020B0504020201020104" pitchFamily="34" charset="77"/>
              </a:rPr>
              <a:t> descriptions of a system, constructed in terms that can then be implemented as the structure of a type of data management software.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This is half-way between a conceptual model and a database implementation.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data itself is about </a:t>
            </a:r>
            <a:r>
              <a:rPr lang="en-US" sz="2400" b="1" dirty="0">
                <a:latin typeface="Dagny OT" panose="020B0504020201020104" pitchFamily="34" charset="77"/>
              </a:rPr>
              <a:t>instances</a:t>
            </a:r>
            <a:r>
              <a:rPr lang="en-US" sz="2400" dirty="0">
                <a:latin typeface="Dagny OT" panose="020B0504020201020104" pitchFamily="34" charset="77"/>
              </a:rPr>
              <a:t> – the model is about the </a:t>
            </a:r>
            <a:r>
              <a:rPr lang="en-US" sz="2400" b="1" dirty="0">
                <a:latin typeface="Dagny OT" panose="020B0504020201020104" pitchFamily="34" charset="77"/>
              </a:rPr>
              <a:t>object types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  <a:endParaRPr lang="en-US" sz="24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Another option to consider: </a:t>
            </a:r>
            <a:r>
              <a:rPr lang="en-US" sz="2400" b="1" dirty="0">
                <a:latin typeface="Dagny OT" panose="020B0504020201020104" pitchFamily="34" charset="77"/>
              </a:rPr>
              <a:t>ontologies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  <a:endParaRPr lang="en-US" sz="2400" b="1" dirty="0">
              <a:latin typeface="Dagny OT" panose="020B0504020201020104" pitchFamily="34" charset="77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089412" y="2343390"/>
            <a:ext cx="3419876" cy="39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0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ONTOLOGY AND </a:t>
            </a:r>
            <a:br>
              <a:rPr lang="en-US" b="1" dirty="0"/>
            </a:br>
            <a:r>
              <a:rPr lang="en-US" b="1" dirty="0"/>
              <a:t>KNOWLEDGE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6059215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Ontologies</a:t>
            </a:r>
            <a:r>
              <a:rPr lang="en-US" sz="2400" dirty="0">
                <a:latin typeface="Dagny OT" panose="020B0504020201020104" pitchFamily="34" charset="77"/>
              </a:rPr>
              <a:t> are structured, machine-readable collections of </a:t>
            </a:r>
            <a:r>
              <a:rPr lang="en-US" sz="2400" b="1" dirty="0">
                <a:latin typeface="Dagny OT" panose="020B0504020201020104" pitchFamily="34" charset="77"/>
              </a:rPr>
              <a:t>facts</a:t>
            </a:r>
            <a:r>
              <a:rPr lang="en-US" sz="2400" dirty="0">
                <a:latin typeface="Dagny OT" panose="020B0504020201020104" pitchFamily="34" charset="77"/>
              </a:rPr>
              <a:t> about a domain.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Motivation: creating machine-readable data that is </a:t>
            </a:r>
            <a:r>
              <a:rPr lang="en-US" sz="2400" b="1" dirty="0">
                <a:latin typeface="Dagny OT" panose="020B0504020201020104" pitchFamily="34" charset="77"/>
              </a:rPr>
              <a:t>conceptually sophisticated</a:t>
            </a:r>
            <a:r>
              <a:rPr lang="en-US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Think of them as 'data models on steroids’.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An attempt to get closer to the level of detail of a full conceptual model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543906" y="219619"/>
            <a:ext cx="4521970" cy="664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31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b="1" dirty="0"/>
              <a:t>CONTEXTUAL METADATA</a:t>
            </a:r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Something is lost when we move from conceptual models to either a data or a knowledge model.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One way of keeping the context is to provide rich </a:t>
            </a:r>
            <a:r>
              <a:rPr lang="en-US" sz="2400" b="1" dirty="0">
                <a:latin typeface="Dagny OT" panose="020B0504020201020104" pitchFamily="34" charset="77"/>
              </a:rPr>
              <a:t>metadata</a:t>
            </a:r>
            <a:r>
              <a:rPr lang="en-US" sz="2400" dirty="0">
                <a:latin typeface="Dagny OT" panose="020B0504020201020104" pitchFamily="34" charset="77"/>
              </a:rPr>
              <a:t> – data </a:t>
            </a:r>
            <a:r>
              <a:rPr lang="en-US" sz="2400" b="1" dirty="0">
                <a:latin typeface="Dagny OT" panose="020B0504020201020104" pitchFamily="34" charset="77"/>
              </a:rPr>
              <a:t>about</a:t>
            </a:r>
            <a:r>
              <a:rPr lang="en-US" sz="2400" dirty="0">
                <a:latin typeface="Dagny OT" panose="020B0504020201020104" pitchFamily="34" charset="77"/>
              </a:rPr>
              <a:t> the data.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Metadata is crucial when it comes to carrying out strategies for working across datasets.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Ontologies can also play a role here.</a:t>
            </a:r>
          </a:p>
        </p:txBody>
      </p:sp>
    </p:spTree>
    <p:extLst>
      <p:ext uri="{BB962C8B-B14F-4D97-AF65-F5344CB8AC3E}">
        <p14:creationId xmlns:p14="http://schemas.microsoft.com/office/powerpoint/2010/main" val="2002662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STRUCTURED/UNSTRUCTURED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385034" cy="358140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A major motivator for new developments in database types and other data storing strategies is the increasing availability of </a:t>
            </a:r>
            <a:r>
              <a:rPr lang="en-US" sz="2400" b="1" dirty="0">
                <a:latin typeface="Dagny OT" panose="020B0504020201020104" pitchFamily="34" charset="77"/>
              </a:rPr>
              <a:t>unstructured</a:t>
            </a:r>
            <a:r>
              <a:rPr lang="en-US" sz="2400" dirty="0">
                <a:latin typeface="Dagny OT" panose="020B0504020201020104" pitchFamily="34" charset="77"/>
              </a:rPr>
              <a:t> data and '</a:t>
            </a:r>
            <a:r>
              <a:rPr lang="en-US" sz="2400" b="1" dirty="0">
                <a:latin typeface="Dagny OT" panose="020B0504020201020104" pitchFamily="34" charset="77"/>
              </a:rPr>
              <a:t>blob</a:t>
            </a:r>
            <a:r>
              <a:rPr lang="en-US" sz="2400" dirty="0">
                <a:latin typeface="Dagny OT" panose="020B0504020201020104" pitchFamily="34" charset="77"/>
              </a:rPr>
              <a:t>' data: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structured data</a:t>
            </a:r>
            <a:r>
              <a:rPr lang="en-US" i="0" dirty="0">
                <a:latin typeface="Dagny OT" panose="020B0504020201020104" pitchFamily="34" charset="77"/>
              </a:rPr>
              <a:t>: labeled, organized, discrete structure is constrained and pre-defined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unstructured data</a:t>
            </a:r>
            <a:r>
              <a:rPr lang="en-US" i="0" dirty="0">
                <a:latin typeface="Dagny OT" panose="020B0504020201020104" pitchFamily="34" charset="77"/>
              </a:rPr>
              <a:t>: not organized, no specific pre-defined structure data model (text)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blob data</a:t>
            </a:r>
            <a:r>
              <a:rPr lang="en-US" i="0" dirty="0">
                <a:latin typeface="Dagny OT" panose="020B0504020201020104" pitchFamily="34" charset="77"/>
              </a:rPr>
              <a:t>: </a:t>
            </a:r>
            <a:r>
              <a:rPr lang="en-US" b="1" i="0" dirty="0">
                <a:latin typeface="Dagny OT" panose="020B0504020201020104" pitchFamily="34" charset="77"/>
              </a:rPr>
              <a:t>B</a:t>
            </a:r>
            <a:r>
              <a:rPr lang="en-US" i="0" dirty="0">
                <a:latin typeface="Dagny OT" panose="020B0504020201020104" pitchFamily="34" charset="77"/>
              </a:rPr>
              <a:t>inary </a:t>
            </a:r>
            <a:r>
              <a:rPr lang="en-US" b="1" i="0" dirty="0">
                <a:latin typeface="Dagny OT" panose="020B0504020201020104" pitchFamily="34" charset="77"/>
              </a:rPr>
              <a:t>L</a:t>
            </a:r>
            <a:r>
              <a:rPr lang="en-US" i="0" dirty="0">
                <a:latin typeface="Dagny OT" panose="020B0504020201020104" pitchFamily="34" charset="77"/>
              </a:rPr>
              <a:t>arge </a:t>
            </a:r>
            <a:r>
              <a:rPr lang="en-US" b="1" i="0">
                <a:latin typeface="Dagny OT" panose="020B0504020201020104" pitchFamily="34" charset="77"/>
              </a:rPr>
              <a:t>Ob</a:t>
            </a:r>
            <a:r>
              <a:rPr lang="en-US" i="0">
                <a:latin typeface="Dagny OT" panose="020B0504020201020104" pitchFamily="34" charset="77"/>
              </a:rPr>
              <a:t>ject (blob</a:t>
            </a:r>
            <a:r>
              <a:rPr lang="en-US" i="0" dirty="0">
                <a:latin typeface="Dagny OT" panose="020B0504020201020104" pitchFamily="34" charset="77"/>
              </a:rPr>
              <a:t>) – images, audio, multi-media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451" y="2307615"/>
            <a:ext cx="3756583" cy="375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MODELING (REPRISE)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Different options are currently popular in terms of fundamental </a:t>
            </a:r>
            <a:r>
              <a:rPr lang="en-US" sz="2400" b="1" dirty="0">
                <a:latin typeface="Dagny OT" panose="020B0504020201020104" pitchFamily="34" charset="77"/>
              </a:rPr>
              <a:t>data and knowledge</a:t>
            </a:r>
            <a:r>
              <a:rPr lang="en-US" sz="2400" dirty="0">
                <a:latin typeface="Dagny OT" panose="020B0504020201020104" pitchFamily="34" charset="77"/>
              </a:rPr>
              <a:t> modeling or structuring strategies: 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key-value pairs (e.g., JSON)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triples (e.g., RDF – resource description framework)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graph databases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relational databases</a:t>
            </a:r>
          </a:p>
        </p:txBody>
      </p:sp>
    </p:spTree>
    <p:extLst>
      <p:ext uri="{BB962C8B-B14F-4D97-AF65-F5344CB8AC3E}">
        <p14:creationId xmlns:p14="http://schemas.microsoft.com/office/powerpoint/2010/main" val="784911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KEY-VALUE STORES &amp; TRIPLE STORES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These are </a:t>
            </a:r>
            <a:r>
              <a:rPr lang="en-US" sz="2400" b="1" dirty="0">
                <a:latin typeface="Dagny OT" panose="020B0504020201020104" pitchFamily="34" charset="77"/>
              </a:rPr>
              <a:t>relatively unstructured </a:t>
            </a:r>
            <a:r>
              <a:rPr lang="en-US" sz="2400" dirty="0">
                <a:latin typeface="Dagny OT" panose="020B0504020201020104" pitchFamily="34" charset="77"/>
              </a:rPr>
              <a:t>ways to store data: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key-value</a:t>
            </a:r>
            <a:r>
              <a:rPr lang="en-US" i="0" dirty="0">
                <a:latin typeface="Dagny OT" panose="020B0504020201020104" pitchFamily="34" charset="77"/>
              </a:rPr>
              <a:t>: all data is simply stored as a giant list of </a:t>
            </a:r>
            <a:r>
              <a:rPr lang="en-US" b="1" i="0" dirty="0">
                <a:latin typeface="Dagny OT" panose="020B0504020201020104" pitchFamily="34" charset="77"/>
              </a:rPr>
              <a:t>keys</a:t>
            </a:r>
            <a:r>
              <a:rPr lang="en-US" i="0" dirty="0">
                <a:latin typeface="Dagny OT" panose="020B0504020201020104" pitchFamily="34" charset="77"/>
              </a:rPr>
              <a:t> (names or labels) and </a:t>
            </a:r>
            <a:r>
              <a:rPr lang="en-US" b="1" i="0" dirty="0">
                <a:latin typeface="Dagny OT" panose="020B0504020201020104" pitchFamily="34" charset="77"/>
              </a:rPr>
              <a:t>values </a:t>
            </a:r>
            <a:r>
              <a:rPr lang="en-US" i="0" dirty="0">
                <a:latin typeface="Dagny OT" panose="020B0504020201020104" pitchFamily="34" charset="77"/>
              </a:rPr>
              <a:t>(associated with the key).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triple</a:t>
            </a:r>
            <a:r>
              <a:rPr lang="en-US" i="0" dirty="0">
                <a:latin typeface="Dagny OT" panose="020B0504020201020104" pitchFamily="34" charset="77"/>
              </a:rPr>
              <a:t>: data is stored as </a:t>
            </a:r>
            <a:r>
              <a:rPr lang="en-US" b="1" i="0" dirty="0">
                <a:latin typeface="Dagny OT" panose="020B0504020201020104" pitchFamily="34" charset="77"/>
              </a:rPr>
              <a:t>subject</a:t>
            </a:r>
            <a:r>
              <a:rPr lang="en-US" i="0" dirty="0">
                <a:latin typeface="Dagny OT" panose="020B0504020201020104" pitchFamily="34" charset="77"/>
              </a:rPr>
              <a:t> – </a:t>
            </a:r>
            <a:r>
              <a:rPr lang="en-US" b="1" i="0" dirty="0">
                <a:latin typeface="Dagny OT" panose="020B0504020201020104" pitchFamily="34" charset="77"/>
              </a:rPr>
              <a:t>predicate</a:t>
            </a:r>
            <a:r>
              <a:rPr lang="en-US" i="0" dirty="0">
                <a:latin typeface="Dagny OT" panose="020B0504020201020104" pitchFamily="34" charset="77"/>
              </a:rPr>
              <a:t> – </a:t>
            </a:r>
            <a:r>
              <a:rPr lang="en-US" b="1" i="0" dirty="0">
                <a:latin typeface="Dagny OT" panose="020B0504020201020104" pitchFamily="34" charset="77"/>
              </a:rPr>
              <a:t>object</a:t>
            </a:r>
          </a:p>
          <a:p>
            <a:pPr marL="873252" lvl="1" indent="-342900" algn="just">
              <a:lnSpc>
                <a:spcPct val="100000"/>
              </a:lnSpc>
              <a:buFont typeface="Wingdings" pitchFamily="2" charset="2"/>
              <a:buChar char="§"/>
            </a:pPr>
            <a:endParaRPr lang="en-US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Examples</a:t>
            </a:r>
          </a:p>
          <a:p>
            <a:pPr lvl="1"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apple type – apple colour: </a:t>
            </a:r>
            <a:r>
              <a:rPr lang="en-US" i="0" dirty="0">
                <a:latin typeface="Dagny OT" panose="020B0504020201020104" pitchFamily="34" charset="77"/>
              </a:rPr>
              <a:t>(Granny Smith – green), (Red Delicious – red)</a:t>
            </a:r>
          </a:p>
          <a:p>
            <a:pPr lvl="1"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person – shoe size: </a:t>
            </a:r>
            <a:r>
              <a:rPr lang="en-US" i="0" dirty="0">
                <a:latin typeface="Dagny OT" panose="020B0504020201020104" pitchFamily="34" charset="77"/>
              </a:rPr>
              <a:t>(</a:t>
            </a:r>
            <a:r>
              <a:rPr lang="en-US" i="0" dirty="0" err="1">
                <a:latin typeface="Dagny OT" panose="020B0504020201020104" pitchFamily="34" charset="77"/>
              </a:rPr>
              <a:t>Gwynneth</a:t>
            </a:r>
            <a:r>
              <a:rPr lang="en-US" i="0" dirty="0">
                <a:latin typeface="Dagny OT" panose="020B0504020201020104" pitchFamily="34" charset="77"/>
              </a:rPr>
              <a:t> Rayfield – 2), (Llewellyn Rayfield – 6)</a:t>
            </a:r>
          </a:p>
          <a:p>
            <a:pPr lvl="1">
              <a:buFont typeface="Wingdings" pitchFamily="2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word – definition: </a:t>
            </a:r>
            <a:r>
              <a:rPr lang="en-US" i="0" dirty="0">
                <a:latin typeface="Dagny OT" panose="020B0504020201020104" pitchFamily="34" charset="77"/>
              </a:rPr>
              <a:t>(URL – webpage), (report name – report [document file])</a:t>
            </a:r>
          </a:p>
          <a:p>
            <a:pPr lvl="1"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person-is-age, object-is-colour, etc. </a:t>
            </a:r>
          </a:p>
          <a:p>
            <a:pPr lvl="1">
              <a:buFont typeface="Wingdings" pitchFamily="2" charset="2"/>
              <a:buChar char="§"/>
            </a:pPr>
            <a:endParaRPr lang="en-US" i="0" dirty="0">
              <a:latin typeface="Dagny OT" panose="020B0504020201020104" pitchFamily="34" charset="77"/>
            </a:endParaRPr>
          </a:p>
          <a:p>
            <a:pPr lvl="1">
              <a:buFont typeface="Wingdings" pitchFamily="2" charset="2"/>
              <a:buChar char="§"/>
            </a:pPr>
            <a:endParaRPr lang="en-US" i="0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endParaRPr lang="en-US" sz="2400" b="1" dirty="0">
              <a:latin typeface="Dagny OT" panose="020B0504020201020104" pitchFamily="34" charset="77"/>
            </a:endParaRPr>
          </a:p>
          <a:p>
            <a:pPr algn="just">
              <a:lnSpc>
                <a:spcPct val="100000"/>
              </a:lnSpc>
              <a:buFont typeface="Wingdings" pitchFamily="2" charset="2"/>
              <a:buChar char="§"/>
            </a:pPr>
            <a:endParaRPr lang="en-US" sz="2400" b="1" i="0" dirty="0">
              <a:latin typeface="Dagny OT" panose="020B0504020201020104" pitchFamily="34" charset="77"/>
            </a:endParaRPr>
          </a:p>
          <a:p>
            <a:pPr>
              <a:lnSpc>
                <a:spcPct val="100000"/>
              </a:lnSpc>
            </a:pPr>
            <a:endParaRPr lang="en-US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7430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GRAPH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599" y="2285999"/>
            <a:ext cx="6353503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emphasis is on the </a:t>
            </a:r>
            <a:r>
              <a:rPr lang="en-US" sz="2400" b="1" dirty="0">
                <a:latin typeface="Dagny OT" panose="020B0504020201020104" pitchFamily="34" charset="77"/>
              </a:rPr>
              <a:t>relationships</a:t>
            </a:r>
            <a:r>
              <a:rPr lang="en-US" sz="2400" dirty="0">
                <a:latin typeface="Dagny OT" panose="020B0504020201020104" pitchFamily="34" charset="77"/>
              </a:rPr>
              <a:t> between different types of objects, rather than between an object and the properties of that object.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model: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objects represented by </a:t>
            </a:r>
            <a:r>
              <a:rPr lang="en-US" b="1" i="0" dirty="0">
                <a:latin typeface="Dagny OT" panose="020B0504020201020104" pitchFamily="34" charset="77"/>
              </a:rPr>
              <a:t>nodes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relationships between these objects represented by </a:t>
            </a:r>
            <a:r>
              <a:rPr lang="en-US" b="1" i="0" dirty="0">
                <a:latin typeface="Dagny OT" panose="020B0504020201020104" pitchFamily="34" charset="77"/>
              </a:rPr>
              <a:t>edges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objects can have a relationship with other objects of that same type (person is-a-sibling-of person)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645" y="1439918"/>
            <a:ext cx="4854508" cy="485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9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RELATIONAL DATABASES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71598" y="2285999"/>
            <a:ext cx="6500649" cy="3581401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stored in a series of </a:t>
            </a:r>
            <a:r>
              <a:rPr lang="en-US" sz="2400" b="1" dirty="0">
                <a:latin typeface="Dagny OT" panose="020B0504020201020104" pitchFamily="34" charset="77"/>
              </a:rPr>
              <a:t>tables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Broadly speaking, each table represents an object and some properties related to this object.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Special columns in the tables </a:t>
            </a:r>
            <a:r>
              <a:rPr lang="en-US" sz="2400" b="1" dirty="0">
                <a:latin typeface="Dagny OT" panose="020B0504020201020104" pitchFamily="34" charset="77"/>
              </a:rPr>
              <a:t>connect</a:t>
            </a:r>
            <a:r>
              <a:rPr lang="en-US" sz="2400" dirty="0">
                <a:latin typeface="Dagny OT" panose="020B0504020201020104" pitchFamily="34" charset="77"/>
              </a:rPr>
              <a:t> object instances across tables (allowing for merges).</a:t>
            </a:r>
          </a:p>
          <a:p>
            <a:pPr marL="0" indent="0" algn="just">
              <a:lnSpc>
                <a:spcPct val="11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1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The traditional approach to data storage.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089412" y="2343390"/>
            <a:ext cx="3419876" cy="397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02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CULTURES AND TERMS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207882" y="2160561"/>
            <a:ext cx="3037333" cy="2927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Science/Statistics: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experimental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trials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participants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variables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correlation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276216" y="2160561"/>
            <a:ext cx="3411288" cy="2927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indent="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b="1">
                <a:solidFill>
                  <a:schemeClr val="tx2"/>
                </a:solidFill>
                <a:latin typeface="Dagny OT" panose="020B0504020201020104" pitchFamily="34" charset="77"/>
              </a:defRPr>
            </a:lvl1pPr>
            <a:lvl2pPr marL="630000" indent="-306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>
                <a:solidFill>
                  <a:schemeClr val="tx2"/>
                </a:solidFill>
                <a:latin typeface="Dagny OT" panose="020B0504020201020104" pitchFamily="34" charset="77"/>
              </a:defRPr>
            </a:lvl2pPr>
            <a:lvl3pPr marL="900000" indent="-270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>
                <a:solidFill>
                  <a:schemeClr val="tx2"/>
                </a:solidFill>
                <a:latin typeface="Dagny OT" panose="020B0504020201020104" pitchFamily="34" charset="77"/>
              </a:defRPr>
            </a:lvl3pPr>
            <a:lvl4pPr marL="1242000" indent="-234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  <a:latin typeface="Dagny OT" panose="020B0504020201020104" pitchFamily="34" charset="77"/>
              </a:defRPr>
            </a:lvl4pPr>
            <a:lvl5pPr marL="1602000" indent="-234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5pPr>
            <a:lvl6pPr marL="19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6pPr>
            <a:lvl7pPr marL="22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7pPr>
            <a:lvl8pPr marL="25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8pPr>
            <a:lvl9pPr marL="2800000" indent="-2286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Record Management: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information architecture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file plan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information resource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field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b="0" dirty="0"/>
              <a:t>form and subject</a:t>
            </a:r>
            <a:endParaRPr lang="en-US" sz="2000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5090153" y="1964562"/>
            <a:ext cx="0" cy="3665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214213" y="1973214"/>
            <a:ext cx="0" cy="3665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Left-Right Arrow 5"/>
          <p:cNvSpPr/>
          <p:nvPr/>
        </p:nvSpPr>
        <p:spPr>
          <a:xfrm>
            <a:off x="854451" y="5084623"/>
            <a:ext cx="11029616" cy="482989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Dagny OT" panose="020B0504020201020104" pitchFamily="34" charset="77"/>
              </a:rPr>
              <a:t>Data Science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58697" y="5520849"/>
            <a:ext cx="673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Data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25499" y="5520849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Knowledge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235277" y="5520849"/>
            <a:ext cx="1385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Dagny OT"/>
                <a:cs typeface="Dagny OT"/>
              </a:rPr>
              <a:t>Information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75062AA-E721-594C-90FE-F1DDE82E4714}"/>
              </a:ext>
            </a:extLst>
          </p:cNvPr>
          <p:cNvSpPr txBox="1">
            <a:spLocks/>
          </p:cNvSpPr>
          <p:nvPr/>
        </p:nvSpPr>
        <p:spPr>
          <a:xfrm>
            <a:off x="1114775" y="2160561"/>
            <a:ext cx="3772528" cy="2927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Business Intelligence: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warehouse + data mart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'dimension’ (= data set)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hierarchical data (slices)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data element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/>
              <a:t>dimension table + fact table</a:t>
            </a:r>
          </a:p>
        </p:txBody>
      </p:sp>
    </p:spTree>
    <p:extLst>
      <p:ext uri="{BB962C8B-B14F-4D97-AF65-F5344CB8AC3E}">
        <p14:creationId xmlns:p14="http://schemas.microsoft.com/office/powerpoint/2010/main" val="131503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STORES AND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716814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Relational Database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widely supported, well understood, works well for many types of systems and use cases, difficult to change once implemented, doesn't deal with relationships well</a:t>
            </a:r>
            <a:endParaRPr lang="en-US" sz="500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Key-Value Stores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can take any sort of data, no need to know much about its structure in advance, missing values don’t take up space, can get messy, difficult to find specific data</a:t>
            </a:r>
            <a:endParaRPr lang="en-US" sz="500" b="1" i="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Graph Databases</a:t>
            </a:r>
            <a:r>
              <a:rPr lang="en-US" sz="2400" dirty="0">
                <a:latin typeface="Dagny OT" panose="020B0504020201020104" pitchFamily="34" charset="77"/>
              </a:rPr>
              <a:t>: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fast and intuitive for heavily relation-based data, might be the only option in this case as traditional databases may slow to a crawl, probably overkill in other cases, not yet widely supported</a:t>
            </a:r>
          </a:p>
        </p:txBody>
      </p:sp>
    </p:spTree>
    <p:extLst>
      <p:ext uri="{BB962C8B-B14F-4D97-AF65-F5344CB8AC3E}">
        <p14:creationId xmlns:p14="http://schemas.microsoft.com/office/powerpoint/2010/main" val="203626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FLAT FILES AND SPREADSHEETS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913586" cy="3581400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What about keeping data in a single giant table (spreadsheet)?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Or multiple spreadsheets?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How bad can it be?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Wayne Eckerson coined the term ‘spreadmart’ to describe a situation with many (</a:t>
            </a:r>
            <a:r>
              <a:rPr lang="en-US" sz="2400" i="1" dirty="0">
                <a:latin typeface="Dagny OT" panose="020B0504020201020104" pitchFamily="34" charset="77"/>
              </a:rPr>
              <a:t>ad hoc</a:t>
            </a:r>
            <a:r>
              <a:rPr lang="en-US" sz="2400" dirty="0">
                <a:latin typeface="Dagny OT" panose="020B0504020201020104" pitchFamily="34" charset="77"/>
              </a:rPr>
              <a:t>) spreadsheets as a data strategy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5186" y="1588666"/>
            <a:ext cx="4388439" cy="3247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3744" y="2508833"/>
            <a:ext cx="4388439" cy="3247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02" y="3429000"/>
            <a:ext cx="4388439" cy="32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282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FLAT FILES AND SPREADSHEETS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Pros: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very efficient if collecting data only once, about one particular type of object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some types of analysis require all the data in one place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easy to read into analysis software and do operations over the entire dataset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Cons: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very hard to manage data integrity if continually collecting data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not ideal for system data involving multiples types of objects and relationships </a:t>
            </a:r>
          </a:p>
          <a:p>
            <a:pPr lvl="1" algn="just">
              <a:lnSpc>
                <a:spcPct val="100000"/>
              </a:lnSpc>
              <a:buFont typeface="Wingdings" pitchFamily="2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can be very difficult to carry out data querying operations</a:t>
            </a:r>
          </a:p>
        </p:txBody>
      </p:sp>
    </p:spTree>
    <p:extLst>
      <p:ext uri="{BB962C8B-B14F-4D97-AF65-F5344CB8AC3E}">
        <p14:creationId xmlns:p14="http://schemas.microsoft.com/office/powerpoint/2010/main" val="358836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TOOLS AND BUZZWORDS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2400" dirty="0"/>
              <a:t>MongoDB, ArangoDB</a:t>
            </a:r>
          </a:p>
          <a:p>
            <a:pPr marL="0" indent="0" algn="just">
              <a:buNone/>
            </a:pPr>
            <a:r>
              <a:rPr lang="en-US" sz="2400" dirty="0"/>
              <a:t>Document store</a:t>
            </a:r>
          </a:p>
          <a:p>
            <a:pPr marL="0" indent="0" algn="just">
              <a:buNone/>
            </a:pPr>
            <a:r>
              <a:rPr lang="en-US" sz="2400" dirty="0"/>
              <a:t>JSON, YAML</a:t>
            </a:r>
          </a:p>
          <a:p>
            <a:pPr marL="0" indent="0" algn="just">
              <a:buNone/>
            </a:pPr>
            <a:r>
              <a:rPr lang="en-US" sz="2400" dirty="0"/>
              <a:t>API, </a:t>
            </a:r>
            <a:r>
              <a:rPr lang="en-US" sz="2400" dirty="0" err="1"/>
              <a:t>GraphQL</a:t>
            </a:r>
            <a:endParaRPr lang="en-US" sz="2400" dirty="0"/>
          </a:p>
          <a:p>
            <a:pPr marL="0" indent="0" algn="just">
              <a:buNone/>
            </a:pPr>
            <a:r>
              <a:rPr lang="en-US" sz="2400" dirty="0"/>
              <a:t>Linked Data</a:t>
            </a:r>
          </a:p>
          <a:p>
            <a:pPr marL="0" indent="0" algn="just">
              <a:buNone/>
            </a:pPr>
            <a:r>
              <a:rPr lang="en-US" sz="2400" dirty="0"/>
              <a:t>Semantic Web</a:t>
            </a:r>
          </a:p>
          <a:p>
            <a:pPr marL="0" indent="0" algn="just">
              <a:buNone/>
            </a:pPr>
            <a:r>
              <a:rPr lang="en-US" sz="2400" dirty="0"/>
              <a:t>Ontology Web Language (OWL)</a:t>
            </a:r>
          </a:p>
          <a:p>
            <a:pPr marL="0" indent="0" algn="just">
              <a:buNone/>
            </a:pPr>
            <a:r>
              <a:rPr lang="en-US" sz="2400" dirty="0"/>
              <a:t>Protégé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824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MODEL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To implement your data/knowledge model, one needs access to </a:t>
            </a:r>
            <a:r>
              <a:rPr lang="en-US" sz="2400" b="1" dirty="0">
                <a:latin typeface="Dagny OT" panose="020B0504020201020104" pitchFamily="34" charset="77"/>
              </a:rPr>
              <a:t>data storage and management software</a:t>
            </a:r>
            <a:r>
              <a:rPr lang="en-US" sz="2400" dirty="0">
                <a:latin typeface="Dagny OT" panose="020B0504020201020104" pitchFamily="34" charset="77"/>
              </a:rPr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This can be a challenge for individuals because such software usually runs on </a:t>
            </a:r>
            <a:r>
              <a:rPr lang="en-US" sz="2400" b="1" dirty="0">
                <a:latin typeface="Dagny OT" panose="020B0504020201020104" pitchFamily="34" charset="77"/>
              </a:rPr>
              <a:t>servers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Servers are good because they allows multiple users to access a single database </a:t>
            </a:r>
            <a:r>
              <a:rPr lang="en-US" sz="2400" b="1" dirty="0">
                <a:latin typeface="Dagny OT" panose="020B0504020201020104" pitchFamily="34" charset="77"/>
              </a:rPr>
              <a:t>simultaneously</a:t>
            </a:r>
            <a:r>
              <a:rPr lang="en-US" sz="2400" dirty="0">
                <a:latin typeface="Dagny OT" panose="020B0504020201020104" pitchFamily="34" charset="77"/>
              </a:rPr>
              <a:t>, from different client programs, but it makes it difficult to “play” with the data. 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This is where </a:t>
            </a:r>
            <a:r>
              <a:rPr lang="en-US" sz="2400" b="1" dirty="0">
                <a:latin typeface="Dagny OT" panose="020B0504020201020104" pitchFamily="34" charset="77"/>
              </a:rPr>
              <a:t>SQLite</a:t>
            </a:r>
            <a:r>
              <a:rPr lang="en-US" sz="2400" dirty="0">
                <a:latin typeface="Dagny OT" panose="020B0504020201020104" pitchFamily="34" charset="77"/>
              </a:rPr>
              <a:t> comes into play. </a:t>
            </a:r>
          </a:p>
        </p:txBody>
      </p:sp>
    </p:spTree>
    <p:extLst>
      <p:ext uri="{BB962C8B-B14F-4D97-AF65-F5344CB8AC3E}">
        <p14:creationId xmlns:p14="http://schemas.microsoft.com/office/powerpoint/2010/main" val="362569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MANAGEMENT SOFTWARE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management software provides users with an easy way to interact with their data.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It’s essentially a </a:t>
            </a:r>
            <a:r>
              <a:rPr lang="en-US" sz="2400" b="1" dirty="0">
                <a:latin typeface="Dagny OT" panose="020B0504020201020104" pitchFamily="34" charset="77"/>
              </a:rPr>
              <a:t>human</a:t>
            </a:r>
            <a:r>
              <a:rPr lang="en-US" sz="2400" dirty="0">
                <a:latin typeface="Dagny OT" panose="020B0504020201020104" pitchFamily="34" charset="77"/>
              </a:rPr>
              <a:t> – </a:t>
            </a:r>
            <a:r>
              <a:rPr lang="en-US" sz="2400" b="1" dirty="0">
                <a:latin typeface="Dagny OT" panose="020B0504020201020104" pitchFamily="34" charset="77"/>
              </a:rPr>
              <a:t>data</a:t>
            </a:r>
            <a:r>
              <a:rPr lang="en-US" sz="2400" dirty="0">
                <a:latin typeface="Dagny OT" panose="020B0504020201020104" pitchFamily="34" charset="77"/>
              </a:rPr>
              <a:t> interface</a:t>
            </a:r>
            <a:r>
              <a:rPr lang="en-US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Through this interface, users can: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add data to their data collection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extract subsets of data from their collection based on certain criteria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delete or edit data in their collection</a:t>
            </a:r>
          </a:p>
        </p:txBody>
      </p:sp>
    </p:spTree>
    <p:extLst>
      <p:ext uri="{BB962C8B-B14F-4D97-AF65-F5344CB8AC3E}">
        <p14:creationId xmlns:p14="http://schemas.microsoft.com/office/powerpoint/2010/main" val="390646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NAMES / TERMINOLOGY</a:t>
            </a: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6783906" y="2177893"/>
            <a:ext cx="4537885" cy="340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Now: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Lake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Pool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swamp?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graveyard?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(NoSQL)</a:t>
            </a:r>
          </a:p>
          <a:p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167857" y="1964562"/>
            <a:ext cx="0" cy="3665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371600" y="5741313"/>
            <a:ext cx="102803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2"/>
                </a:solidFill>
                <a:latin typeface="Dagny OT"/>
                <a:cs typeface="Dagny OT"/>
              </a:rPr>
              <a:t>Increasingly: distinction between the data </a:t>
            </a:r>
            <a:r>
              <a:rPr lang="en-US" sz="2200" b="1" dirty="0">
                <a:solidFill>
                  <a:schemeClr val="tx2"/>
                </a:solidFill>
                <a:latin typeface="Dagny OT"/>
                <a:cs typeface="Dagny OT"/>
              </a:rPr>
              <a:t>store </a:t>
            </a:r>
            <a:r>
              <a:rPr lang="en-US" sz="2200" dirty="0">
                <a:solidFill>
                  <a:schemeClr val="tx2"/>
                </a:solidFill>
                <a:latin typeface="Dagny OT"/>
                <a:cs typeface="Dagny OT"/>
              </a:rPr>
              <a:t>and the data </a:t>
            </a:r>
            <a:r>
              <a:rPr lang="en-US" sz="2200" b="1" dirty="0">
                <a:solidFill>
                  <a:schemeClr val="tx2"/>
                </a:solidFill>
                <a:latin typeface="Dagny OT"/>
                <a:cs typeface="Dagny OT"/>
              </a:rPr>
              <a:t>management software</a:t>
            </a:r>
            <a:r>
              <a:rPr lang="en-US" sz="2200" dirty="0">
                <a:solidFill>
                  <a:schemeClr val="tx2"/>
                </a:solidFill>
                <a:latin typeface="Dagny OT"/>
                <a:cs typeface="Dagny OT"/>
              </a:rPr>
              <a:t>.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1B4C3D7-2745-6D41-BB72-7728315ED50B}"/>
              </a:ext>
            </a:extLst>
          </p:cNvPr>
          <p:cNvSpPr txBox="1">
            <a:spLocks/>
          </p:cNvSpPr>
          <p:nvPr/>
        </p:nvSpPr>
        <p:spPr>
          <a:xfrm>
            <a:off x="1558993" y="2238240"/>
            <a:ext cx="4537885" cy="3406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20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Dagny OT" panose="020B0504020201020104" pitchFamily="34" charset="77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Previously: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database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warehouse 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 marts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database management system</a:t>
            </a:r>
          </a:p>
          <a:p>
            <a:pPr marL="972900" lvl="1" indent="-342900">
              <a:buFont typeface="Wingdings" charset="2"/>
              <a:buChar char="§"/>
            </a:pPr>
            <a:r>
              <a:rPr lang="en-US" dirty="0"/>
              <a:t>(SQL)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7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FROM DATA MODEL </a:t>
            </a:r>
            <a:br>
              <a:rPr lang="en-US" b="1" dirty="0"/>
            </a:br>
            <a:r>
              <a:rPr lang="en-US" b="1" dirty="0"/>
              <a:t>TO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Once the (logical) data mode is </a:t>
            </a:r>
            <a:r>
              <a:rPr lang="en-US" sz="2400" b="1" dirty="0">
                <a:latin typeface="Dagny OT" panose="020B0504020201020104" pitchFamily="34" charset="77"/>
              </a:rPr>
              <a:t>completed</a:t>
            </a:r>
            <a:r>
              <a:rPr lang="en-US" sz="2400" dirty="0">
                <a:latin typeface="Dagny OT" panose="020B0504020201020104" pitchFamily="34" charset="77"/>
              </a:rPr>
              <a:t> </a:t>
            </a:r>
          </a:p>
          <a:p>
            <a:pPr marL="873252" lvl="1" indent="-342900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instantiate</a:t>
            </a:r>
            <a:r>
              <a:rPr lang="en-US" i="0" dirty="0">
                <a:latin typeface="Dagny OT" panose="020B0504020201020104" pitchFamily="34" charset="77"/>
              </a:rPr>
              <a:t> the model in chosen software </a:t>
            </a:r>
            <a:br>
              <a:rPr lang="en-US" i="0" dirty="0">
                <a:latin typeface="Dagny OT" panose="020B0504020201020104" pitchFamily="34" charset="77"/>
              </a:rPr>
            </a:br>
            <a:r>
              <a:rPr lang="en-US" i="0" dirty="0">
                <a:latin typeface="Dagny OT" panose="020B0504020201020104" pitchFamily="34" charset="77"/>
              </a:rPr>
              <a:t>(e.g., create tables in MySQL)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load</a:t>
            </a:r>
            <a:r>
              <a:rPr lang="en-US" i="0" dirty="0">
                <a:latin typeface="Dagny OT" panose="020B0504020201020104" pitchFamily="34" charset="77"/>
              </a:rPr>
              <a:t> the data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b="1" i="0" dirty="0">
                <a:latin typeface="Dagny OT" panose="020B0504020201020104" pitchFamily="34" charset="77"/>
              </a:rPr>
              <a:t>query</a:t>
            </a:r>
            <a:r>
              <a:rPr lang="en-US" i="0" dirty="0">
                <a:latin typeface="Dagny OT" panose="020B0504020201020104" pitchFamily="34" charset="77"/>
              </a:rPr>
              <a:t> the data:</a:t>
            </a:r>
          </a:p>
          <a:p>
            <a:pPr marL="1430100" lvl="2" indent="-342900" algn="just">
              <a:lnSpc>
                <a:spcPct val="100000"/>
              </a:lnSpc>
              <a:buFont typeface="System Font Regular"/>
              <a:buChar char="-"/>
            </a:pPr>
            <a:r>
              <a:rPr lang="en-US" dirty="0">
                <a:latin typeface="Dagny OT" panose="020B0504020201020104" pitchFamily="34" charset="77"/>
              </a:rPr>
              <a:t>traditional relational databases use </a:t>
            </a:r>
            <a:r>
              <a:rPr lang="en-US" b="1" dirty="0">
                <a:latin typeface="Dagny OT" panose="020B0504020201020104" pitchFamily="34" charset="77"/>
              </a:rPr>
              <a:t>Structured Query Language </a:t>
            </a:r>
            <a:r>
              <a:rPr lang="en-US" dirty="0">
                <a:latin typeface="Dagny OT" panose="020B0504020201020104" pitchFamily="34" charset="77"/>
              </a:rPr>
              <a:t>(SQL)</a:t>
            </a:r>
          </a:p>
          <a:p>
            <a:pPr marL="1430100" lvl="2" indent="-342900" algn="just">
              <a:lnSpc>
                <a:spcPct val="100000"/>
              </a:lnSpc>
              <a:buFont typeface="System Font Regular"/>
              <a:buChar char="-"/>
            </a:pPr>
            <a:r>
              <a:rPr lang="en-US" dirty="0">
                <a:latin typeface="Dagny OT" panose="020B0504020201020104" pitchFamily="34" charset="77"/>
              </a:rPr>
              <a:t>other types of databases use entirely different query languages (AQL, semantic engines, etc.) or rely on bespoke computer programs (e.g., written in R, Python)</a:t>
            </a:r>
          </a:p>
          <a:p>
            <a:pPr algn="just">
              <a:lnSpc>
                <a:spcPct val="100000"/>
              </a:lnSpc>
            </a:pPr>
            <a:endParaRPr lang="en-US" dirty="0">
              <a:latin typeface="Dagny OT" panose="020B05040202010201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106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DATABASE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Once data has been collected, it must also be </a:t>
            </a:r>
            <a:r>
              <a:rPr lang="en-US" sz="2400" b="1" dirty="0">
                <a:latin typeface="Dagny OT" panose="020B0504020201020104" pitchFamily="34" charset="77"/>
              </a:rPr>
              <a:t>managed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Fundamentally, this means that the database must be maintained, so that the data is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accurate,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precise,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consistent</a:t>
            </a:r>
          </a:p>
          <a:p>
            <a:pPr marL="873252" lvl="1" indent="-342900" algn="just">
              <a:lnSpc>
                <a:spcPct val="100000"/>
              </a:lnSpc>
              <a:buFont typeface="Wingdings" charset="2"/>
              <a:buChar char="§"/>
            </a:pPr>
            <a:r>
              <a:rPr lang="en-US" i="0" dirty="0">
                <a:latin typeface="Dagny OT" panose="020B0504020201020104" pitchFamily="34" charset="77"/>
              </a:rPr>
              <a:t>complete</a:t>
            </a:r>
          </a:p>
          <a:p>
            <a:pPr algn="just">
              <a:lnSpc>
                <a:spcPct val="100000"/>
              </a:lnSpc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Don’t let your data lake turn into a data swamp!</a:t>
            </a:r>
          </a:p>
        </p:txBody>
      </p:sp>
    </p:spTree>
    <p:extLst>
      <p:ext uri="{BB962C8B-B14F-4D97-AF65-F5344CB8AC3E}">
        <p14:creationId xmlns:p14="http://schemas.microsoft.com/office/powerpoint/2010/main" val="23791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COMPUTERS AND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6069724" cy="3581401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Computer/information science has its own theoretical, </a:t>
            </a:r>
            <a:r>
              <a:rPr lang="en-US" sz="2400" b="1" dirty="0">
                <a:latin typeface="Dagny OT" panose="020B0504020201020104" pitchFamily="34" charset="77"/>
              </a:rPr>
              <a:t>fundamental</a:t>
            </a:r>
            <a:r>
              <a:rPr lang="en-US" sz="2400" dirty="0">
                <a:latin typeface="Dagny OT" panose="020B0504020201020104" pitchFamily="34" charset="77"/>
              </a:rPr>
              <a:t> viewpoint about data, and information.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latin typeface="Dagny OT" panose="020B0504020201020104" pitchFamily="34" charset="77"/>
              </a:rPr>
              <a:t>Data becomes digital: </a:t>
            </a:r>
            <a:r>
              <a:rPr lang="en-US" sz="2400" dirty="0">
                <a:latin typeface="Dagny OT" panose="020B0504020201020104" pitchFamily="34" charset="77"/>
              </a:rPr>
              <a:t>computers operate over data in a fundamental sense – 1’s, 0’s representing numbers, letters, etc.</a:t>
            </a:r>
            <a:endParaRPr lang="en-US" sz="2400" b="1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Pragmatically, data is now stored on computers, and is accessible through world-wide computer networks.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601781" y="2480004"/>
            <a:ext cx="5562667" cy="338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13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IS REAL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EB6CCD-EF57-FE4B-A3AA-212E1DEF1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40718" y="2274176"/>
            <a:ext cx="3478924" cy="3581401"/>
          </a:xfrm>
        </p:spPr>
        <p:txBody>
          <a:bodyPr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Data is a representation, but data is still </a:t>
            </a:r>
            <a:r>
              <a:rPr lang="en-US" sz="2400" b="1" dirty="0">
                <a:latin typeface="Dagny OT" panose="020B0504020201020104" pitchFamily="34" charset="77"/>
              </a:rPr>
              <a:t>physical</a:t>
            </a:r>
            <a:r>
              <a:rPr lang="en-US" sz="2400" dirty="0">
                <a:latin typeface="Dagny OT" panose="020B0504020201020104" pitchFamily="34" charset="77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</a:pPr>
            <a:endParaRPr lang="en-US" sz="500" dirty="0">
              <a:latin typeface="Dagny OT" panose="020B0504020201020104" pitchFamily="34" charset="77"/>
            </a:endParaRP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2400" dirty="0">
                <a:latin typeface="Dagny OT" panose="020B0504020201020104" pitchFamily="34" charset="77"/>
              </a:rPr>
              <a:t>It has physical properties, it requires physical space &amp; energy to work with it.</a:t>
            </a:r>
          </a:p>
          <a:p>
            <a:pPr algn="just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11" y="2285999"/>
            <a:ext cx="6254044" cy="416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55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Slidehelper - 138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CC444B"/>
      </a:accent1>
      <a:accent2>
        <a:srgbClr val="DA5552"/>
      </a:accent2>
      <a:accent3>
        <a:srgbClr val="DF7373"/>
      </a:accent3>
      <a:accent4>
        <a:srgbClr val="E39695"/>
      </a:accent4>
      <a:accent5>
        <a:srgbClr val="E4B1AB"/>
      </a:accent5>
      <a:accent6>
        <a:srgbClr val="EFECCA"/>
      </a:accent6>
      <a:hlink>
        <a:srgbClr val="CC444B"/>
      </a:hlink>
      <a:folHlink>
        <a:srgbClr val="DA555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Office Theme">
  <a:themeElements>
    <a:clrScheme name="CFSIcolours 3">
      <a:dk1>
        <a:srgbClr val="23183D"/>
      </a:dk1>
      <a:lt1>
        <a:srgbClr val="FFFFFF"/>
      </a:lt1>
      <a:dk2>
        <a:srgbClr val="385494"/>
      </a:dk2>
      <a:lt2>
        <a:srgbClr val="FFFEFE"/>
      </a:lt2>
      <a:accent1>
        <a:srgbClr val="D41E48"/>
      </a:accent1>
      <a:accent2>
        <a:srgbClr val="E9A12D"/>
      </a:accent2>
      <a:accent3>
        <a:srgbClr val="23183D"/>
      </a:accent3>
      <a:accent4>
        <a:srgbClr val="43B6AE"/>
      </a:accent4>
      <a:accent5>
        <a:srgbClr val="385494"/>
      </a:accent5>
      <a:accent6>
        <a:srgbClr val="70AD47"/>
      </a:accent6>
      <a:hlink>
        <a:srgbClr val="B4B4B3"/>
      </a:hlink>
      <a:folHlink>
        <a:srgbClr val="A1BAC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C320AD1FA7AF49AD3F65A6C6282314" ma:contentTypeVersion="9" ma:contentTypeDescription="Create a new document." ma:contentTypeScope="" ma:versionID="d564e53e0f98fd87682b9204c4437c4d">
  <xsd:schema xmlns:xsd="http://www.w3.org/2001/XMLSchema" xmlns:xs="http://www.w3.org/2001/XMLSchema" xmlns:p="http://schemas.microsoft.com/office/2006/metadata/properties" xmlns:ns2="48e51f69-d585-4695-9488-9f1e0dda2451" targetNamespace="http://schemas.microsoft.com/office/2006/metadata/properties" ma:root="true" ma:fieldsID="7b1e15d5253e333c18bd82bee1244dc0" ns2:_="">
    <xsd:import namespace="48e51f69-d585-4695-9488-9f1e0dda245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e51f69-d585-4695-9488-9f1e0dda245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9371250-3F0A-4DD7-960E-8A2D865DFF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655BCA-DF7F-418D-8229-4428A176AF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e51f69-d585-4695-9488-9f1e0dda245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EDC264-CFF2-4234-A17E-9BCF5601879B}">
  <ds:schemaRefs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48e51f69-d585-4695-9488-9f1e0dda2451"/>
    <ds:schemaRef ds:uri="http://purl.org/dc/terms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{BB9CB5F5-5485-4A4B-810B-B4E3C4F9CD46}tf10001072</Template>
  <TotalTime>16877</TotalTime>
  <Words>4912</Words>
  <Application>Microsoft Macintosh PowerPoint</Application>
  <PresentationFormat>Widescreen</PresentationFormat>
  <Paragraphs>620</Paragraphs>
  <Slides>78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78</vt:i4>
      </vt:variant>
    </vt:vector>
  </HeadingPairs>
  <TitlesOfParts>
    <vt:vector size="91" baseType="lpstr">
      <vt:lpstr>Arial</vt:lpstr>
      <vt:lpstr>Avenir Next</vt:lpstr>
      <vt:lpstr>Calibri</vt:lpstr>
      <vt:lpstr>Cambria Math</vt:lpstr>
      <vt:lpstr>Courier New</vt:lpstr>
      <vt:lpstr>Dagny OT</vt:lpstr>
      <vt:lpstr>Franklin Gothic Book</vt:lpstr>
      <vt:lpstr>System Font Regular</vt:lpstr>
      <vt:lpstr>Tw Cen MT</vt:lpstr>
      <vt:lpstr>Wingdings</vt:lpstr>
      <vt:lpstr>Wingdings 2</vt:lpstr>
      <vt:lpstr>Crop</vt:lpstr>
      <vt:lpstr>Office Theme</vt:lpstr>
      <vt:lpstr>Introduction to Data Analysis</vt:lpstr>
      <vt:lpstr>DATA COLLECTION &amp; DATA MANAGEMENT</vt:lpstr>
      <vt:lpstr>OBJECTIVE</vt:lpstr>
      <vt:lpstr>Data Sources</vt:lpstr>
      <vt:lpstr>FUNDAMENTAL QUESTIONS</vt:lpstr>
      <vt:lpstr>MOTIVATIONS FOR DATA COLLECTION</vt:lpstr>
      <vt:lpstr>DATA CULTURES AND TERMS</vt:lpstr>
      <vt:lpstr>COMPUTERS AND DATA</vt:lpstr>
      <vt:lpstr>DATA IS REAL</vt:lpstr>
      <vt:lpstr>DATA DECAYS</vt:lpstr>
      <vt:lpstr>SAMPLING THEORY  AND STUDY DESIGN</vt:lpstr>
      <vt:lpstr>PowerPoint Presentation</vt:lpstr>
      <vt:lpstr>NPS AND PATTERN FISHING</vt:lpstr>
      <vt:lpstr>STUDIES, SURVEYS,  AND SAMPLING MODELS</vt:lpstr>
      <vt:lpstr>DECIDING FACTORS</vt:lpstr>
      <vt:lpstr>PowerPoint Presentation</vt:lpstr>
      <vt:lpstr>STUDY/SURVEY STEPS</vt:lpstr>
      <vt:lpstr>SURVEY FRAMES</vt:lpstr>
      <vt:lpstr>SURVEY ERROR</vt:lpstr>
      <vt:lpstr>NON-SAMPLING ERROR</vt:lpstr>
      <vt:lpstr>NON-PROBABILISTIC SAMPLING</vt:lpstr>
      <vt:lpstr>NPS METHODS</vt:lpstr>
      <vt:lpstr>PROBABILISTIC SAMPLING</vt:lpstr>
      <vt:lpstr>SAMPLING DESIGNS</vt:lpstr>
      <vt:lpstr>PROBABILISTIC SAMPLING DESIGNS</vt:lpstr>
      <vt:lpstr>SIMPLE RANDOM SAMPLING (SRS)</vt:lpstr>
      <vt:lpstr>STRATIFIED RANDOM SAMPLING (StS)</vt:lpstr>
      <vt:lpstr>OTHER SAMPLING DESIGNS</vt:lpstr>
      <vt:lpstr>WEB SCRAPING &amp; AUTOMATED DATA COLLECTION</vt:lpstr>
      <vt:lpstr>WORLD WIDE WEB</vt:lpstr>
      <vt:lpstr>WORLD WIDE WEB</vt:lpstr>
      <vt:lpstr>WEB DATA SCRAPING EXAMPLE: NEW PHONE</vt:lpstr>
      <vt:lpstr>WEB DATA SCRAPING EXAMPLE: NEW PHONE</vt:lpstr>
      <vt:lpstr>WEB DATA SCRAPING EXAMPLE: NEW PHONE</vt:lpstr>
      <vt:lpstr>WHY USE AUTOMATED DATA COLLECTION?</vt:lpstr>
      <vt:lpstr>AUTOMATED DATA COLLECTION CHECKLIST</vt:lpstr>
      <vt:lpstr>DATA COLLECTION PROCESS</vt:lpstr>
      <vt:lpstr>DATA COLLECTION PROCESS</vt:lpstr>
      <vt:lpstr>DATA COLLECTION PROCESS</vt:lpstr>
      <vt:lpstr>DATA QUALITY</vt:lpstr>
      <vt:lpstr>WEB SCRAPING DATA QUALITY</vt:lpstr>
      <vt:lpstr>WEB SCRAPING LEGALITY</vt:lpstr>
      <vt:lpstr>WEB SCRAPING LEGALITY</vt:lpstr>
      <vt:lpstr>WEB SCRAPING LEGALITY</vt:lpstr>
      <vt:lpstr>WEB SCRAPING LEGALITY</vt:lpstr>
      <vt:lpstr>LESSONS LEARNED</vt:lpstr>
      <vt:lpstr>FRIENDLY COOPERATION WITH APIs</vt:lpstr>
      <vt:lpstr>USING APIs</vt:lpstr>
      <vt:lpstr>SCRAPING DOs AND DON’Ts</vt:lpstr>
      <vt:lpstr>PowerPoint Presentation</vt:lpstr>
      <vt:lpstr>PowerPoint Presentation</vt:lpstr>
      <vt:lpstr>PowerPoint Presentation</vt:lpstr>
      <vt:lpstr>PowerPoint Presentation</vt:lpstr>
      <vt:lpstr>WEB SCRAPING TOOLS</vt:lpstr>
      <vt:lpstr>Data And  Knowledge Modeling</vt:lpstr>
      <vt:lpstr>CORE CONCEPTS</vt:lpstr>
      <vt:lpstr>SYSTEM RELATIONSHIPS</vt:lpstr>
      <vt:lpstr>CONCEPTUAL MODEL</vt:lpstr>
      <vt:lpstr>FORMAL CONCEPTUAL MODELING</vt:lpstr>
      <vt:lpstr>AUTOMATED DATA PIPELINE</vt:lpstr>
      <vt:lpstr>FUNDAMENTAL CONCEPTS</vt:lpstr>
      <vt:lpstr>DATA MODELING</vt:lpstr>
      <vt:lpstr>ONTOLOGY AND  KNOWLEDGE MODEL</vt:lpstr>
      <vt:lpstr>CONTEXTUAL METADATA</vt:lpstr>
      <vt:lpstr>STRUCTURED/UNSTRUCTURED DATA</vt:lpstr>
      <vt:lpstr>DATA MODELING (REPRISE)</vt:lpstr>
      <vt:lpstr>KEY-VALUE STORES &amp; TRIPLE STORES</vt:lpstr>
      <vt:lpstr>GRAPH DATABASES</vt:lpstr>
      <vt:lpstr>RELATIONAL DATABASES</vt:lpstr>
      <vt:lpstr>STORES AND DATABASES</vt:lpstr>
      <vt:lpstr>FLAT FILES AND SPREADSHEETS</vt:lpstr>
      <vt:lpstr>FLAT FILES AND SPREADSHEETS</vt:lpstr>
      <vt:lpstr>TOOLS AND BUZZWORDS</vt:lpstr>
      <vt:lpstr>DATA MODEL IMPLEMENTATION</vt:lpstr>
      <vt:lpstr>DATA MANAGEMENT SOFTWARE</vt:lpstr>
      <vt:lpstr>NAMES / TERMINOLOGY</vt:lpstr>
      <vt:lpstr>FROM DATA MODEL  TO IMPLEMENTATION</vt:lpstr>
      <vt:lpstr>DATABASE MANAGEMENT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EXPLORATION AND DATA VISUALIZATION</dc:title>
  <dc:creator>Patrick Boily</dc:creator>
  <cp:lastModifiedBy>Patrick Boily</cp:lastModifiedBy>
  <cp:revision>298</cp:revision>
  <dcterms:created xsi:type="dcterms:W3CDTF">2020-08-02T19:49:53Z</dcterms:created>
  <dcterms:modified xsi:type="dcterms:W3CDTF">2021-10-01T16:37:23Z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0x0101003BC320AD1FA7AF49AD3F65A6C6282314</vt:lpwstr>
  </property>
</Properties>
</file>

<file path=docProps/thumbnail.jpeg>
</file>